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4"/>
    <p:sldMasterId id="2147483648" r:id="rId5"/>
    <p:sldMasterId id="2147483866" r:id="rId6"/>
  </p:sldMasterIdLst>
  <p:notesMasterIdLst>
    <p:notesMasterId r:id="rId37"/>
  </p:notesMasterIdLst>
  <p:sldIdLst>
    <p:sldId id="301" r:id="rId7"/>
    <p:sldId id="311" r:id="rId8"/>
    <p:sldId id="318" r:id="rId9"/>
    <p:sldId id="317" r:id="rId10"/>
    <p:sldId id="291" r:id="rId11"/>
    <p:sldId id="307" r:id="rId12"/>
    <p:sldId id="315" r:id="rId13"/>
    <p:sldId id="319" r:id="rId14"/>
    <p:sldId id="290" r:id="rId15"/>
    <p:sldId id="296" r:id="rId16"/>
    <p:sldId id="265" r:id="rId17"/>
    <p:sldId id="297" r:id="rId18"/>
    <p:sldId id="298" r:id="rId19"/>
    <p:sldId id="320" r:id="rId20"/>
    <p:sldId id="262" r:id="rId21"/>
    <p:sldId id="292" r:id="rId22"/>
    <p:sldId id="293" r:id="rId23"/>
    <p:sldId id="294" r:id="rId24"/>
    <p:sldId id="295" r:id="rId25"/>
    <p:sldId id="310" r:id="rId26"/>
    <p:sldId id="308" r:id="rId27"/>
    <p:sldId id="312" r:id="rId28"/>
    <p:sldId id="305" r:id="rId29"/>
    <p:sldId id="316" r:id="rId30"/>
    <p:sldId id="277" r:id="rId31"/>
    <p:sldId id="258" r:id="rId32"/>
    <p:sldId id="271" r:id="rId33"/>
    <p:sldId id="269" r:id="rId34"/>
    <p:sldId id="304" r:id="rId35"/>
    <p:sldId id="30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BEBD"/>
    <a:srgbClr val="FFFFFF"/>
    <a:srgbClr val="62B3AC"/>
    <a:srgbClr val="D99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19F44-AFC4-2DDD-F0DA-2A733D214AAE}" v="28" dt="2023-06-01T07:57:10.498"/>
    <p1510:client id="{097659F0-383D-8B3A-503B-D0B17178CD2B}" v="12" dt="2023-05-31T12:02:28.336"/>
    <p1510:client id="{3206AB21-92E9-2120-EDE8-96308F56E0DB}" v="347" dt="2023-05-31T15:09:13.627"/>
    <p1510:client id="{7706A965-0906-54F9-5853-AA726C494734}" v="105" dt="2023-06-01T05:55:22.658"/>
    <p1510:client id="{81172B40-6FDF-EA15-4FF6-044CE2DECFB1}" v="6" dt="2023-05-31T20:22:20.071"/>
    <p1510:client id="{B3EF1425-B08B-4565-A238-280525452AE2}" v="45" dt="2023-05-31T06:30:29.721"/>
    <p1510:client id="{C8AE693B-97C5-4C4A-A81E-2FE5538E32B3}" v="119" dt="2023-06-01T05:42:46.657"/>
    <p1510:client id="{D1079E1B-159F-BDF0-050A-869306F690A9}" v="85" dt="2023-06-01T15:09:42.207"/>
    <p1510:client id="{D8582247-3569-0D97-8B94-9FC2FCD284C9}" v="99" dt="2023-05-31T13:58:24.419"/>
    <p1510:client id="{FDFF460F-9481-7445-3EB1-BF9B7D3119DA}" v="251" dt="2023-05-31T22:39:49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65" autoAdjust="0"/>
  </p:normalViewPr>
  <p:slideViewPr>
    <p:cSldViewPr snapToGrid="0">
      <p:cViewPr varScale="1">
        <p:scale>
          <a:sx n="75" d="100"/>
          <a:sy n="75" d="100"/>
        </p:scale>
        <p:origin x="9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E9557-7FA5-43D0-B51F-14DDCE6B535F}" type="datetimeFigureOut"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7D95-A7B8-49DC-A799-18D6B8AF69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5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Hi, my name is Shubh Maheshwari. I am a researcher at TCS innovation labs and will  present our paper, Transfer4D: A framework for frugal motion capture and deformation transfer. This is a joint work with Prof. Rahul and Ramya </a:t>
            </a:r>
            <a:r>
              <a:rPr lang="en-US">
                <a:solidFill>
                  <a:srgbClr val="504C44"/>
                </a:solidFill>
                <a:latin typeface="Times New Roman"/>
              </a:rPr>
              <a:t> </a:t>
            </a:r>
            <a:r>
              <a:rPr lang="en-US"/>
              <a:t>from IIT Delhi. </a:t>
            </a:r>
          </a:p>
          <a:p>
            <a:endParaRPr lang="en-US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Furthermore the user-defined mesh might contain a predefined skeleton rig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4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makes </a:t>
            </a:r>
            <a:r>
              <a:rPr lang="en-US" dirty="0"/>
              <a:t>our approach frugal, enables mass market reach, and is more practical for deployment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60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However, 1,2,3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2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Given a depth video, we perform </a:t>
            </a:r>
            <a:r>
              <a:rPr lang="en-US" b="1"/>
              <a:t>Non rigid registration  </a:t>
            </a:r>
            <a:r>
              <a:rPr lang="en-US"/>
              <a:t>to align the source object at a canonical frame to every other frame of the video thereby obtaining its trajectory.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51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Then skeletonization uses the geometry and the trajectory to extract the underlying skeletal structure and its the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77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skeleton embedding step, the obtained motion skeleton is embedded inside the target mesh and skinning weights are calculated for deforming the target mesh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64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Finally, for motion </a:t>
            </a:r>
            <a:r>
              <a:rPr lang="en-US" err="1"/>
              <a:t>retargetting</a:t>
            </a:r>
            <a:r>
              <a:rPr lang="en-US"/>
              <a:t>, the rotation of the bones is transferred from the motion skeleton to the embedded skeleton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0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align source object we require a skeletonization method, (a) does not require markers or predefined template,  (b) works on single-view incomplete mesh sequence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propose a novel skeletonization approach that helps in motion transfer by reducing artifacts that arise solely through motion skeletonization.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6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achieve this, we construct the motion skeleton using the structural cues of the curve skeleton extracted from Local Separators. </a:t>
            </a:r>
            <a:endParaRPr lang="en-US">
              <a:cs typeface="Calibri"/>
            </a:endParaRPr>
          </a:p>
          <a:p>
            <a:r>
              <a:rPr lang="en-US"/>
              <a:t>Notice that the extracted joint position from Local separators lies on the surface of the incomplete mesh. Our optimization aligns the joint position to the medial axis of the object.</a:t>
            </a:r>
            <a:endParaRPr lang="en-US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incorporate the motion information, each curve of the extracted curve skeleton is split into multiple bones. More details can be found in the paper. </a:t>
            </a:r>
            <a:endParaRPr lang="en-US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27738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Motion capture is the process of animating a virtual character based on an actor's real performance.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5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/>
              <a:t>Compared to the skeleton extracted from static </a:t>
            </a:r>
            <a:r>
              <a:rPr lang="en-US" dirty="0" err="1"/>
              <a:t>skeletonisation</a:t>
            </a:r>
            <a:r>
              <a:rPr lang="en-US" dirty="0"/>
              <a:t> methods, by utilizing motion information, ours method produces temporally coherent skeleton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08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 other motion skeletonization methods, by incorporating structural cues, ours is more effective at embedding the skeleton from incomplete mesh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7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/>
                <a:cs typeface="Calibri"/>
              </a:rPr>
              <a:t>Next we show results from our method,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73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Motion of the source object is shown in pink and the deformed user mesh in teal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88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we show the results of motion transfer for bipeds.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63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Note:-</a:t>
            </a:r>
          </a:p>
          <a:p>
            <a:pPr marL="228600" indent="-228600">
              <a:buAutoNum type="arabicPeriod"/>
            </a:pPr>
            <a:r>
              <a:rPr lang="en-US"/>
              <a:t>Our NRR implementation does not perform any volumetric integration during motion capture. Thus, actions with 180-degree rotations like spinning or turning cannot be captures. </a:t>
            </a:r>
          </a:p>
          <a:p>
            <a:r>
              <a:rPr lang="en-US" dirty="0"/>
              <a:t>2. Our use of Pinocchio leads to a limitation that the source and target shapes should be in approximately the same pose for skeleton embedding to succeed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37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/>
              <a:t>We presented </a:t>
            </a:r>
            <a:r>
              <a:rPr lang="en-US" b="1"/>
              <a:t>Transfer4D</a:t>
            </a:r>
            <a:r>
              <a:rPr lang="en-US"/>
              <a:t>, a pipeline in the direction of unsupervised animation transfer from single-view commodity sensors to virtual characters </a:t>
            </a:r>
          </a:p>
          <a:p>
            <a:pPr marL="342900" indent="-342900">
              <a:buAutoNum type="arabicPeriod"/>
            </a:pPr>
            <a:r>
              <a:rPr lang="en-US"/>
              <a:t>We propose a novel skeletonization approach that helps in motion transfer reducing artifacts that arise solely through motion skeletonization.</a:t>
            </a:r>
            <a:endParaRPr lang="en-US">
              <a:cs typeface="Calibri"/>
            </a:endParaRPr>
          </a:p>
          <a:p>
            <a:pPr marL="342900" indent="-342900">
              <a:buAutoNum type="arabicPeriod"/>
            </a:pPr>
            <a:r>
              <a:rPr lang="en-US"/>
              <a:t>We also highlight challenges faced and a few limitations of our and the existing approaches to be more effective for the democratization of animation transfer:</a:t>
            </a:r>
            <a:endParaRPr lang="en-US">
              <a:cs typeface="Calibri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/>
              <a:t>Handling noisy data</a:t>
            </a:r>
            <a:endParaRPr lang="en-US">
              <a:cs typeface="Calibri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/>
              <a:t>Pose</a:t>
            </a:r>
            <a:endParaRPr lang="en-US">
              <a:cs typeface="Calibri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/>
              <a:t>Large topological variations between source and target shapes.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4.     More details can be found on our project page. Scan the QR Code for more details.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3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challenging task currently requiring expensive motion capture setups and additional effort by expert animators ---  rendering it accessible only to large production houses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24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 our work we attempt to democratize animation transfer by replacing these expensive setups with a single view depth sensor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97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to automate animators' efforts in laborious rigging and motion transfer steps??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20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Unlike previous approaches, our aim is to generalize to a wide variety of characters of dissimilar shapes without the use of parametric body models and supervision. 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our approach is category agnostic and can be used not only on humans but also for animals, birds and other articulated objects.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5996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cs typeface="Calibri"/>
            </a:endParaRPr>
          </a:p>
          <a:p>
            <a:r>
              <a:rPr lang="en-IN" dirty="0"/>
              <a:t>Transfer4D is a generic framework for transferring motion from a single view depth video to user defined target mesh </a:t>
            </a:r>
            <a:endParaRPr lang="en-IN" dirty="0">
              <a:cs typeface="Calibri"/>
            </a:endParaRPr>
          </a:p>
          <a:p>
            <a:r>
              <a:rPr lang="en-US" dirty="0"/>
              <a:t>We aim to democratize content creation by replacing expensive mocap setups with a single depth sensor, and by automatically rigging characters to transfer motion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9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 use a single depth sensor, thus, our input only captures the front-view of the source object and can be noisy.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7D95-A7B8-49DC-A799-18D6B8AF696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8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868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38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771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21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0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0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88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44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CF5A905B-0EF5-E94A-BD39-C8ED825C32B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A744E1F-AC4C-6941-9330-615857092BE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28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2.xml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.png"/><Relationship Id="rId5" Type="http://schemas.openxmlformats.org/officeDocument/2006/relationships/image" Target="../media/image21.gif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9.png"/><Relationship Id="rId2" Type="http://schemas.microsoft.com/office/2007/relationships/media" Target="../media/media24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9.png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microsoft.com/office/2007/relationships/media" Target="../media/media33.mp4"/><Relationship Id="rId7" Type="http://schemas.openxmlformats.org/officeDocument/2006/relationships/slideLayout" Target="../slideLayouts/slideLayout18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audio" Target="../media/media34.m4a"/><Relationship Id="rId11" Type="http://schemas.openxmlformats.org/officeDocument/2006/relationships/image" Target="../media/image9.png"/><Relationship Id="rId5" Type="http://schemas.microsoft.com/office/2007/relationships/media" Target="../media/media34.m4a"/><Relationship Id="rId10" Type="http://schemas.openxmlformats.org/officeDocument/2006/relationships/image" Target="../media/image31.jpeg"/><Relationship Id="rId4" Type="http://schemas.openxmlformats.org/officeDocument/2006/relationships/video" Target="../media/media33.mp4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4a"/><Relationship Id="rId7" Type="http://schemas.openxmlformats.org/officeDocument/2006/relationships/image" Target="../media/image11.jpe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5.m4a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5.m4a"/><Relationship Id="rId7" Type="http://schemas.openxmlformats.org/officeDocument/2006/relationships/image" Target="../media/image19.jpeg"/><Relationship Id="rId12" Type="http://schemas.openxmlformats.org/officeDocument/2006/relationships/image" Target="../media/image9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audio" Target="../media/media35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microsoft.com/office/2007/relationships/media" Target="../media/media6.m4a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6.m4a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microsoft.com/office/2007/relationships/media" Target="../media/media9.m4a"/><Relationship Id="rId7" Type="http://schemas.openxmlformats.org/officeDocument/2006/relationships/image" Target="../media/image1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9.png"/><Relationship Id="rId4" Type="http://schemas.openxmlformats.org/officeDocument/2006/relationships/audio" Target="../media/media9.m4a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microsoft.com/office/2007/relationships/media" Target="../media/media10.m4a"/><Relationship Id="rId7" Type="http://schemas.openxmlformats.org/officeDocument/2006/relationships/image" Target="../media/image1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9.png"/><Relationship Id="rId4" Type="http://schemas.openxmlformats.org/officeDocument/2006/relationships/audio" Target="../media/media10.m4a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2.m4a"/><Relationship Id="rId7" Type="http://schemas.openxmlformats.org/officeDocument/2006/relationships/image" Target="../media/image18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6350"/>
            <a:ext cx="2444459" cy="797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75352" y="2558"/>
            <a:ext cx="881828" cy="891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t="3635" b="3635"/>
          <a:stretch>
            <a:fillRect/>
          </a:stretch>
        </p:blipFill>
        <p:spPr>
          <a:xfrm>
            <a:off x="11162823" y="58150"/>
            <a:ext cx="1028311" cy="773563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76700" y="4110071"/>
            <a:ext cx="1398176" cy="1297410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3857" r="-22102" b="-6781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415227" y="4110071"/>
            <a:ext cx="1398176" cy="129741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r="-43897" b="-4389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52841" y="5425155"/>
            <a:ext cx="11807777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en-US" sz="2100" u="sng">
                <a:solidFill>
                  <a:srgbClr val="504C44"/>
                </a:solidFill>
                <a:latin typeface="Times New Roman"/>
              </a:rPr>
              <a:t>Shubh Maheshwari</a:t>
            </a:r>
            <a:r>
              <a:rPr lang="en-US" sz="2100">
                <a:solidFill>
                  <a:srgbClr val="504C44"/>
                </a:solidFill>
                <a:latin typeface="Times New Roman"/>
              </a:rPr>
              <a:t> , Rahul Narain , Ramya Hebbalaguppe</a:t>
            </a:r>
            <a:endParaRPr lang="en-US" sz="2100">
              <a:solidFill>
                <a:srgbClr val="504C44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987"/>
              </a:lnSpc>
            </a:pPr>
            <a:r>
              <a:rPr lang="en-US" sz="2100">
                <a:solidFill>
                  <a:srgbClr val="504C44"/>
                </a:solidFill>
                <a:latin typeface="Times New Roman"/>
              </a:rPr>
              <a:t>TCS Research, India   Indian Institute of Technology Delhi, India</a:t>
            </a:r>
            <a:endParaRPr lang="en-US" sz="2100">
              <a:solidFill>
                <a:srgbClr val="504C44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91707" y="5319877"/>
            <a:ext cx="101564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504C44"/>
                </a:solidFill>
                <a:latin typeface="Tex Gyre Terme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12902" y="5330492"/>
            <a:ext cx="101564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504C44"/>
                </a:solidFill>
                <a:latin typeface="Tex Gyre Termes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35997" y="5726673"/>
            <a:ext cx="101564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504C44"/>
                </a:solidFill>
                <a:latin typeface="Tex Gyre Terme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98581" y="5726673"/>
            <a:ext cx="38100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504C44"/>
                </a:solidFill>
                <a:latin typeface="Tex Gyre Terme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81110" y="5330492"/>
            <a:ext cx="101564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504C44"/>
                </a:solidFill>
                <a:latin typeface="Tex Gyre Termes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80963" y="5330246"/>
            <a:ext cx="244153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504C44"/>
                </a:solidFill>
                <a:latin typeface="Tex Gyre Termes"/>
              </a:rPr>
              <a:t>,2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075199" y="4064496"/>
            <a:ext cx="1465730" cy="1358665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5550" b="-27783"/>
              </a:stretch>
            </a:blipFill>
          </p:spPr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349E6E0-B889-6FC3-AEE0-BC6691F621F9}"/>
              </a:ext>
            </a:extLst>
          </p:cNvPr>
          <p:cNvSpPr txBox="1"/>
          <p:nvPr/>
        </p:nvSpPr>
        <p:spPr>
          <a:xfrm>
            <a:off x="351895" y="1454282"/>
            <a:ext cx="1140853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Transfer4D: A framework for frugal motion capture and deformation transfer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D9DC862-107C-EE33-BD8E-ACC8063CE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43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7"/>
    </mc:Choice>
    <mc:Fallback xmlns="">
      <p:transition spd="slow" advTm="1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FF63E-7E03-15F9-CB90-E5419315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3" y="804333"/>
            <a:ext cx="4128677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</a:rPr>
              <a:t>Challenges to Democratization via Frugal sensors</a:t>
            </a:r>
            <a:endParaRPr lang="en-US" sz="3200">
              <a:solidFill>
                <a:srgbClr val="FFFFFF"/>
              </a:solidFill>
            </a:endParaRPr>
          </a:p>
          <a:p>
            <a:pPr algn="r"/>
            <a:endParaRPr lang="en-US" sz="3100">
              <a:solidFill>
                <a:srgbClr val="FFFFFF"/>
              </a:solidFill>
            </a:endParaRPr>
          </a:p>
        </p:txBody>
      </p:sp>
      <p:pic>
        <p:nvPicPr>
          <p:cNvPr id="5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BA168A85-0999-38BE-FB02-EBC302F30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09" y="1380110"/>
            <a:ext cx="3981583" cy="661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8938C0-3F56-5D55-813C-3112C15DCE37}"/>
              </a:ext>
            </a:extLst>
          </p:cNvPr>
          <p:cNvSpPr txBox="1"/>
          <p:nvPr/>
        </p:nvSpPr>
        <p:spPr>
          <a:xfrm>
            <a:off x="5109882" y="804333"/>
            <a:ext cx="6147169" cy="5249334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 dirty="0">
                <a:solidFill>
                  <a:srgbClr val="62B3AC"/>
                </a:solidFill>
              </a:rPr>
              <a:t>1. Input: </a:t>
            </a:r>
            <a:r>
              <a:rPr lang="en-US" sz="2400" dirty="0"/>
              <a:t> A single-view video feed that implies partial information </a:t>
            </a:r>
            <a:r>
              <a:rPr lang="en-US" sz="2400" dirty="0">
                <a:ea typeface="+mn-lt"/>
                <a:cs typeface="+mn-lt"/>
              </a:rPr>
              <a:t> 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 dirty="0"/>
              <a:t>Could be noisy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 dirty="0"/>
              <a:t>Sparse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sz="2400">
              <a:solidFill>
                <a:srgbClr val="62B3AC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 dirty="0">
                <a:solidFill>
                  <a:schemeClr val="bg1"/>
                </a:solidFill>
              </a:rPr>
              <a:t>2. Output: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 Deformation </a:t>
            </a:r>
            <a:r>
              <a:rPr lang="en-US" sz="2400" dirty="0">
                <a:solidFill>
                  <a:schemeClr val="bg1"/>
                </a:solidFill>
              </a:rPr>
              <a:t>of user-defined polygon mesh without a predefined skeletal rig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Why this set-up?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The approach is frugal; it enables mass market reach and is more practical for deployment in future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532A15C-0E67-54DF-8885-F3E23243A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3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6"/>
    </mc:Choice>
    <mc:Fallback xmlns="">
      <p:transition spd="slow" advTm="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FF63E-7E03-15F9-CB90-E5419315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3" y="804333"/>
            <a:ext cx="4128677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</a:rPr>
              <a:t>Challenges to Democratization via Frugal sensors</a:t>
            </a:r>
            <a:endParaRPr lang="en-US" sz="3200">
              <a:solidFill>
                <a:srgbClr val="FFFFFF"/>
              </a:solidFill>
            </a:endParaRPr>
          </a:p>
          <a:p>
            <a:pPr algn="r"/>
            <a:endParaRPr lang="en-US" sz="3100">
              <a:solidFill>
                <a:srgbClr val="FFFFFF"/>
              </a:solidFill>
            </a:endParaRPr>
          </a:p>
        </p:txBody>
      </p:sp>
      <p:pic>
        <p:nvPicPr>
          <p:cNvPr id="5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BA168A85-0999-38BE-FB02-EBC302F30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09" y="1380110"/>
            <a:ext cx="3981583" cy="661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6829D-3A33-7E6C-5FA0-239C049937E7}"/>
              </a:ext>
            </a:extLst>
          </p:cNvPr>
          <p:cNvSpPr txBox="1"/>
          <p:nvPr/>
        </p:nvSpPr>
        <p:spPr>
          <a:xfrm>
            <a:off x="5109882" y="804333"/>
            <a:ext cx="6147169" cy="5249334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 dirty="0">
                <a:solidFill>
                  <a:srgbClr val="62B3AC"/>
                </a:solidFill>
              </a:rPr>
              <a:t>1. Input: </a:t>
            </a:r>
            <a:r>
              <a:rPr lang="en-US" sz="2400" dirty="0"/>
              <a:t> A single-view video feed that implies partial information </a:t>
            </a:r>
            <a:r>
              <a:rPr lang="en-US" sz="2400" dirty="0">
                <a:ea typeface="+mn-lt"/>
                <a:cs typeface="+mn-lt"/>
              </a:rPr>
              <a:t> 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 dirty="0"/>
              <a:t>Could be noisy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 dirty="0"/>
              <a:t>Sparse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sz="2400">
              <a:solidFill>
                <a:srgbClr val="62B3AC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 dirty="0">
                <a:solidFill>
                  <a:srgbClr val="62B3AC"/>
                </a:solidFill>
              </a:rPr>
              <a:t>2. Output: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Deformation </a:t>
            </a:r>
            <a:r>
              <a:rPr lang="en-US" sz="2400" dirty="0"/>
              <a:t>of user-defined polygon mesh without a predefined skeletal rig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</a:rPr>
              <a:t>Why this set-up?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The approach is frugal; it enables mass market reach and is more practical for deployment in future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D32FE1D-324B-CFB6-502E-51A99BDD5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76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"/>
    </mc:Choice>
    <mc:Fallback xmlns="">
      <p:transition spd="slow" advTm="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FF63E-7E03-15F9-CB90-E5419315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3" y="804333"/>
            <a:ext cx="4128677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</a:rPr>
              <a:t>Challenges to Democratization via Frugal sensors</a:t>
            </a:r>
            <a:endParaRPr lang="en-US" sz="3200">
              <a:solidFill>
                <a:srgbClr val="FFFFFF"/>
              </a:solidFill>
            </a:endParaRPr>
          </a:p>
          <a:p>
            <a:pPr algn="r"/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601DA-01F1-8D3E-F6B9-6B6751FFD82B}"/>
              </a:ext>
            </a:extLst>
          </p:cNvPr>
          <p:cNvSpPr txBox="1"/>
          <p:nvPr/>
        </p:nvSpPr>
        <p:spPr>
          <a:xfrm>
            <a:off x="5109882" y="804333"/>
            <a:ext cx="6147169" cy="5249334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>
                <a:solidFill>
                  <a:srgbClr val="62B3AC"/>
                </a:solidFill>
              </a:rPr>
              <a:t>1. Input: </a:t>
            </a:r>
            <a:r>
              <a:rPr lang="en-US" sz="2400"/>
              <a:t> A single-view video feed that implies partial information 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/>
              <a:t>Could be noisy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/>
              <a:t>Sparse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sz="2400">
              <a:solidFill>
                <a:srgbClr val="62B3AC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>
                <a:solidFill>
                  <a:srgbClr val="62B3AC"/>
                </a:solidFill>
              </a:rPr>
              <a:t>2. Output: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Deformation </a:t>
            </a:r>
            <a:r>
              <a:rPr lang="en-US" sz="2400"/>
              <a:t>of user-defined polygon mesh without a predefined skeletal rig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b="1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b="1">
                <a:solidFill>
                  <a:srgbClr val="62B3AC"/>
                </a:solidFill>
              </a:rPr>
              <a:t>Why this set-up?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The approach is frugal; it enables mass market reach and is more practical for deployment in future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pic>
        <p:nvPicPr>
          <p:cNvPr id="5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BA168A85-0999-38BE-FB02-EBC302F30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09" y="1380110"/>
            <a:ext cx="3981583" cy="6611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99372E4-7A4A-6050-E271-549204C1C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38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3"/>
    </mc:Choice>
    <mc:Fallback xmlns="">
      <p:transition spd="slow" advTm="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FF63E-7E03-15F9-CB90-E5419315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3" y="804333"/>
            <a:ext cx="4128677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</a:rPr>
              <a:t>Challenges to Democratization via Frugal sensors</a:t>
            </a:r>
            <a:endParaRPr lang="en-US" sz="3200">
              <a:solidFill>
                <a:srgbClr val="FFFFFF"/>
              </a:solidFill>
            </a:endParaRPr>
          </a:p>
          <a:p>
            <a:pPr algn="r"/>
            <a:endParaRPr lang="en-US" sz="31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601DA-01F1-8D3E-F6B9-6B6751FFD82B}"/>
              </a:ext>
            </a:extLst>
          </p:cNvPr>
          <p:cNvSpPr txBox="1"/>
          <p:nvPr/>
        </p:nvSpPr>
        <p:spPr>
          <a:xfrm>
            <a:off x="5109882" y="804333"/>
            <a:ext cx="6147169" cy="5249334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62B3AC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 dirty="0"/>
              <a:t>Shape matching between sparse source and complete target shape has not been explored extensively in literature for non-humans </a:t>
            </a:r>
          </a:p>
          <a:p>
            <a:pPr>
              <a:buClr>
                <a:schemeClr val="accent2"/>
              </a:buClr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  Prior works make a stricter assumption on the source to be noise-free and watertight. </a:t>
            </a:r>
            <a:endParaRPr lang="en-US" sz="2400" dirty="0"/>
          </a:p>
          <a:p>
            <a:pPr>
              <a:buClr>
                <a:schemeClr val="accent2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Our approach is category agnostic </a:t>
            </a:r>
            <a:endParaRPr lang="en-US" dirty="0"/>
          </a:p>
        </p:txBody>
      </p:sp>
      <p:pic>
        <p:nvPicPr>
          <p:cNvPr id="5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BA168A85-0999-38BE-FB02-EBC302F30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09" y="1380110"/>
            <a:ext cx="3981583" cy="6611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78218A0-0A4E-F8B3-2B5F-F7DD14186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03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3"/>
    </mc:Choice>
    <mc:Fallback xmlns="">
      <p:transition spd="slow" advTm="18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9238970C-19DE-438D-80D2-5CF969055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4B1E3F6-167B-40F3-B303-9A931BAB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28" y="484632"/>
            <a:ext cx="11244036" cy="5880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D346A-8C34-A88A-C59A-217ADD10F9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65356" y="810275"/>
            <a:ext cx="7020747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spc="200">
                <a:solidFill>
                  <a:srgbClr val="FFFFFF"/>
                </a:solidFill>
              </a:rPr>
              <a:t> </a:t>
            </a:r>
            <a:br>
              <a:rPr lang="en-US" sz="6600" spc="200">
                <a:solidFill>
                  <a:srgbClr val="FFFFFF"/>
                </a:solidFill>
              </a:rPr>
            </a:br>
            <a:br>
              <a:rPr lang="en-US" sz="6600" spc="200">
                <a:solidFill>
                  <a:srgbClr val="FFFFFF"/>
                </a:solidFill>
              </a:rPr>
            </a:br>
            <a:endParaRPr lang="en-US" sz="6600" spc="200">
              <a:solidFill>
                <a:srgbClr val="FFFFFF"/>
              </a:solidFill>
            </a:endParaRPr>
          </a:p>
          <a:p>
            <a:endParaRPr lang="en-US" sz="6600" spc="200">
              <a:solidFill>
                <a:srgbClr val="FFFFFF"/>
              </a:solidFill>
            </a:endParaRP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40465A9A-0B0E-4D7B-8150-D098AC71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96290"/>
            <a:ext cx="0" cy="36576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ED864F-E901-81D9-ABE5-41C1EDD304BA}"/>
              </a:ext>
            </a:extLst>
          </p:cNvPr>
          <p:cNvSpPr txBox="1"/>
          <p:nvPr/>
        </p:nvSpPr>
        <p:spPr>
          <a:xfrm>
            <a:off x="4143221" y="3042356"/>
            <a:ext cx="683653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ea typeface="+mn-lt"/>
                <a:cs typeface="+mn-lt"/>
              </a:rPr>
              <a:t>Pipeline</a:t>
            </a:r>
            <a:endParaRPr lang="en-US" dirty="0">
              <a:solidFill>
                <a:schemeClr val="tx2"/>
              </a:solidFill>
            </a:endParaRPr>
          </a:p>
          <a:p>
            <a:endParaRPr lang="en-US" sz="4800">
              <a:solidFill>
                <a:schemeClr val="tx2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32BCA63-0CE1-F31D-99D2-84E7A498D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9312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839">
        <p:fade/>
      </p:transition>
    </mc:Choice>
    <mc:Fallback xmlns="">
      <p:transition spd="med" advTm="1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4F4AF38-8AAD-4B65-9274-0033CABC4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DBD8A-8869-F006-C20B-116C5A316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DACFB0-D539-B4B7-9572-5F562FE5B6FE}"/>
              </a:ext>
            </a:extLst>
          </p:cNvPr>
          <p:cNvSpPr txBox="1"/>
          <p:nvPr/>
        </p:nvSpPr>
        <p:spPr>
          <a:xfrm>
            <a:off x="678848" y="2244328"/>
            <a:ext cx="3648836" cy="393192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 Given the depth video,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b="1"/>
              <a:t>(a) Non-rigid registration (NRR):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to align the source object at</a:t>
            </a:r>
            <a:br>
              <a:rPr lang="en-US" sz="1500"/>
            </a:br>
            <a:r>
              <a:rPr lang="en-US" sz="1500">
                <a:solidFill>
                  <a:srgbClr val="FFFFFF"/>
                </a:solidFill>
              </a:rPr>
              <a:t>a canonical frame to every frame,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(b) Skeletonization: </a:t>
            </a:r>
            <a:r>
              <a:rPr lang="en-US" sz="1500">
                <a:solidFill>
                  <a:srgbClr val="FFFFFF"/>
                </a:solidFill>
              </a:rPr>
              <a:t>uses the geometry and estimated trajectory of the object to extract its underlying skeletal structure and the motion.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(c) Skeleton embedding:</a:t>
            </a:r>
            <a:r>
              <a:rPr lang="en-US" sz="1500">
                <a:solidFill>
                  <a:srgbClr val="FFFFFF"/>
                </a:solidFill>
              </a:rPr>
              <a:t> the obtained motion skeleton is embedded inside the target mesh and skinning weights are calculated. 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(d) Motion retargeting: </a:t>
            </a:r>
            <a:r>
              <a:rPr lang="en-US" sz="1500">
                <a:solidFill>
                  <a:srgbClr val="FFFFFF"/>
                </a:solidFill>
              </a:rPr>
              <a:t>the rotation of the bones is transferred from the motion skeleton to the target skeleton.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6472F4-8067-AB27-361B-341C31E368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15000" y="2120332"/>
            <a:ext cx="6247686" cy="3087633"/>
          </a:xfrm>
          <a:prstGeom prst="rect">
            <a:avLst/>
          </a:prstGeom>
        </p:spPr>
      </p:pic>
      <p:pic>
        <p:nvPicPr>
          <p:cNvPr id="9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0073DD84-0535-5121-3DC2-126B49E83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8" y="157717"/>
            <a:ext cx="3981583" cy="6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37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4F4AF38-8AAD-4B65-9274-0033CABC4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DBD8A-8869-F006-C20B-116C5A316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DACFB0-D539-B4B7-9572-5F562FE5B6FE}"/>
              </a:ext>
            </a:extLst>
          </p:cNvPr>
          <p:cNvSpPr txBox="1"/>
          <p:nvPr/>
        </p:nvSpPr>
        <p:spPr>
          <a:xfrm>
            <a:off x="678848" y="2244328"/>
            <a:ext cx="3648836" cy="393192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 Given the depth video,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b="1">
                <a:solidFill>
                  <a:srgbClr val="C00000"/>
                </a:solidFill>
              </a:rPr>
              <a:t>(a) Non-rigid registration (NRR):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to align the source object at</a:t>
            </a:r>
            <a:br>
              <a:rPr lang="en-US" sz="1500"/>
            </a:br>
            <a:r>
              <a:rPr lang="en-US" sz="1500">
                <a:solidFill>
                  <a:srgbClr val="FFFFFF"/>
                </a:solidFill>
              </a:rPr>
              <a:t>a canonical frame to every frame,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CBEBD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6472F4-8067-AB27-361B-341C31E368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5715000" y="2120332"/>
            <a:ext cx="6247686" cy="3087633"/>
          </a:xfrm>
          <a:prstGeom prst="rect">
            <a:avLst/>
          </a:prstGeom>
        </p:spPr>
      </p:pic>
      <p:pic>
        <p:nvPicPr>
          <p:cNvPr id="9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0073DD84-0535-5121-3DC2-126B49E83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78" y="157717"/>
            <a:ext cx="3981583" cy="6611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944242-ADDA-DE95-4B00-F4E30C60BD3B}"/>
              </a:ext>
            </a:extLst>
          </p:cNvPr>
          <p:cNvSpPr/>
          <p:nvPr/>
        </p:nvSpPr>
        <p:spPr>
          <a:xfrm>
            <a:off x="624384" y="2165443"/>
            <a:ext cx="3741760" cy="13079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BC3A3225-BDB9-FAF9-7192-1FF761047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569535"/>
            <a:ext cx="6553199" cy="36562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3808C1-9FD8-D204-B5B1-79FBF7D1B09B}"/>
              </a:ext>
            </a:extLst>
          </p:cNvPr>
          <p:cNvSpPr/>
          <p:nvPr/>
        </p:nvSpPr>
        <p:spPr>
          <a:xfrm>
            <a:off x="5686837" y="1745639"/>
            <a:ext cx="2873613" cy="14534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E3C9021-072B-960B-E716-740E5C4E0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53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3"/>
    </mc:Choice>
    <mc:Fallback xmlns="">
      <p:transition spd="slow" advTm="1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4F4AF38-8AAD-4B65-9274-0033CABC4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DBD8A-8869-F006-C20B-116C5A316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DACFB0-D539-B4B7-9572-5F562FE5B6FE}"/>
              </a:ext>
            </a:extLst>
          </p:cNvPr>
          <p:cNvSpPr txBox="1"/>
          <p:nvPr/>
        </p:nvSpPr>
        <p:spPr>
          <a:xfrm>
            <a:off x="678848" y="2244328"/>
            <a:ext cx="4877134" cy="393192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 Given the depth video,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b="1"/>
              <a:t>(a) Non-rigid registration (NRR):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to align the source object at</a:t>
            </a:r>
            <a:br>
              <a:rPr lang="en-US" sz="1500"/>
            </a:br>
            <a:r>
              <a:rPr lang="en-US" sz="1500">
                <a:solidFill>
                  <a:srgbClr val="FFFFFF"/>
                </a:solidFill>
              </a:rPr>
              <a:t>a canonical frame to every frame,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ea typeface="+mn-lt"/>
                <a:cs typeface="+mn-lt"/>
              </a:rPr>
              <a:t>(b) Skeletonization:</a:t>
            </a:r>
            <a:r>
              <a:rPr lang="en-US" sz="1500">
                <a:solidFill>
                  <a:srgbClr val="FFFFFF"/>
                </a:solidFill>
              </a:rPr>
              <a:t> uses the geometry and estimated trajectory of the object to extract its underlying skeletal structure and the motion.</a:t>
            </a:r>
            <a:endParaRPr lang="en-US" sz="150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CBEBD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6472F4-8067-AB27-361B-341C31E368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5715000" y="2120332"/>
            <a:ext cx="6247686" cy="3087633"/>
          </a:xfrm>
          <a:prstGeom prst="rect">
            <a:avLst/>
          </a:prstGeom>
        </p:spPr>
      </p:pic>
      <p:pic>
        <p:nvPicPr>
          <p:cNvPr id="9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0073DD84-0535-5121-3DC2-126B49E83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78" y="157717"/>
            <a:ext cx="3981583" cy="6611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D9F873-B71D-E20A-7D5E-9AC45CF3B872}"/>
              </a:ext>
            </a:extLst>
          </p:cNvPr>
          <p:cNvSpPr/>
          <p:nvPr/>
        </p:nvSpPr>
        <p:spPr>
          <a:xfrm>
            <a:off x="631207" y="3525671"/>
            <a:ext cx="4566314" cy="11714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98326AE2-B253-DD58-23BC-304138BA1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031" y="1559097"/>
            <a:ext cx="6553199" cy="36562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877CD4-0E5B-1A2B-559C-C178AACEED29}"/>
              </a:ext>
            </a:extLst>
          </p:cNvPr>
          <p:cNvSpPr/>
          <p:nvPr/>
        </p:nvSpPr>
        <p:spPr>
          <a:xfrm>
            <a:off x="5632192" y="3720727"/>
            <a:ext cx="6416161" cy="14834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321A3A0-9658-629F-ED5B-75E208780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083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"/>
    </mc:Choice>
    <mc:Fallback xmlns=""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4F4AF38-8AAD-4B65-9274-0033CABC4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DBD8A-8869-F006-C20B-116C5A316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DACFB0-D539-B4B7-9572-5F562FE5B6FE}"/>
              </a:ext>
            </a:extLst>
          </p:cNvPr>
          <p:cNvSpPr txBox="1"/>
          <p:nvPr/>
        </p:nvSpPr>
        <p:spPr>
          <a:xfrm>
            <a:off x="678848" y="2244328"/>
            <a:ext cx="4877134" cy="393192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 Given the depth video,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b="1"/>
              <a:t>(a) Non-rigid registration (NRR):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to align the source object at</a:t>
            </a:r>
            <a:br>
              <a:rPr lang="en-US" sz="1500"/>
            </a:br>
            <a:r>
              <a:rPr lang="en-US" sz="1500">
                <a:solidFill>
                  <a:srgbClr val="FFFFFF"/>
                </a:solidFill>
              </a:rPr>
              <a:t>a canonical frame to every frame,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>
                <a:ea typeface="+mn-lt"/>
                <a:cs typeface="+mn-lt"/>
              </a:rPr>
              <a:t>(b) Skeletonization:</a:t>
            </a:r>
            <a:r>
              <a:rPr lang="en-US" sz="1500">
                <a:solidFill>
                  <a:srgbClr val="FFFFFF"/>
                </a:solidFill>
              </a:rPr>
              <a:t> uses the geometry and estimated trajectory of the object to extract its underlying skeletal structure and the motion.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CBEBD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6472F4-8067-AB27-361B-341C31E368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5715000" y="2120332"/>
            <a:ext cx="6247686" cy="3087633"/>
          </a:xfrm>
          <a:prstGeom prst="rect">
            <a:avLst/>
          </a:prstGeom>
        </p:spPr>
      </p:pic>
      <p:pic>
        <p:nvPicPr>
          <p:cNvPr id="9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0073DD84-0535-5121-3DC2-126B49E83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78" y="157717"/>
            <a:ext cx="3981583" cy="661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FD87C0-7B33-135B-5429-D02A847F10DF}"/>
              </a:ext>
            </a:extLst>
          </p:cNvPr>
          <p:cNvSpPr txBox="1"/>
          <p:nvPr/>
        </p:nvSpPr>
        <p:spPr>
          <a:xfrm>
            <a:off x="561833" y="4701654"/>
            <a:ext cx="4636826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C00000"/>
                </a:solidFill>
              </a:rPr>
              <a:t>(c) Skeleton embedding:</a:t>
            </a:r>
            <a:r>
              <a:rPr lang="en-US" sz="1500">
                <a:solidFill>
                  <a:srgbClr val="FFFFFF"/>
                </a:solidFill>
              </a:rPr>
              <a:t> the obtained motion skeleton is embedded inside the target mesh and skinning weights are calculated. </a:t>
            </a:r>
            <a:endParaRPr lang="en-US" sz="15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D9F873-B71D-E20A-7D5E-9AC45CF3B872}"/>
              </a:ext>
            </a:extLst>
          </p:cNvPr>
          <p:cNvSpPr/>
          <p:nvPr/>
        </p:nvSpPr>
        <p:spPr>
          <a:xfrm>
            <a:off x="477671" y="4617491"/>
            <a:ext cx="4753969" cy="955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D2CC8063-CF3D-2B4A-2577-5DE628BA8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223" y="1496467"/>
            <a:ext cx="6553199" cy="36562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6A7D24-97C2-2089-C8A7-4E576ED953E6}"/>
              </a:ext>
            </a:extLst>
          </p:cNvPr>
          <p:cNvSpPr/>
          <p:nvPr/>
        </p:nvSpPr>
        <p:spPr>
          <a:xfrm>
            <a:off x="9108944" y="1588887"/>
            <a:ext cx="1332837" cy="35068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5477934-EDA3-0F2D-3C89-2F84E8243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90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4"/>
    </mc:Choice>
    <mc:Fallback xmlns="">
      <p:transition spd="slow" advTm="1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4F4AF38-8AAD-4B65-9274-0033CABC4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81CE8CA9-D6D2-4C46-8070-9566F894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DBD8A-8869-F006-C20B-116C5A316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72B31CF5-BEC2-457D-A52F-6A5CCB066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DACFB0-D539-B4B7-9572-5F562FE5B6FE}"/>
              </a:ext>
            </a:extLst>
          </p:cNvPr>
          <p:cNvSpPr txBox="1"/>
          <p:nvPr/>
        </p:nvSpPr>
        <p:spPr>
          <a:xfrm>
            <a:off x="678848" y="2244328"/>
            <a:ext cx="4877134" cy="393192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 Given the depth video, 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b="1"/>
              <a:t>(a) Non-rigid registration (NRR):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500">
                <a:solidFill>
                  <a:srgbClr val="FFFFFF"/>
                </a:solidFill>
              </a:rPr>
              <a:t>to align the source object at</a:t>
            </a:r>
            <a:br>
              <a:rPr lang="en-US" sz="1500"/>
            </a:br>
            <a:r>
              <a:rPr lang="en-US" sz="1500">
                <a:solidFill>
                  <a:srgbClr val="FFFFFF"/>
                </a:solidFill>
              </a:rPr>
              <a:t>a canonical frame to every frame,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>
                <a:ea typeface="+mn-lt"/>
                <a:cs typeface="+mn-lt"/>
              </a:rPr>
              <a:t>(b) Skeletonization:</a:t>
            </a:r>
            <a:r>
              <a:rPr lang="en-US" sz="1500">
                <a:solidFill>
                  <a:srgbClr val="FFFFFF"/>
                </a:solidFill>
              </a:rPr>
              <a:t> uses the geometry and estimated trajectory of the object to extract its underlying skeletal structure and the motion.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CBEBD"/>
              </a:buClr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6472F4-8067-AB27-361B-341C31E368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5715000" y="2120332"/>
            <a:ext cx="6247686" cy="3087633"/>
          </a:xfrm>
          <a:prstGeom prst="rect">
            <a:avLst/>
          </a:prstGeom>
        </p:spPr>
      </p:pic>
      <p:pic>
        <p:nvPicPr>
          <p:cNvPr id="9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0073DD84-0535-5121-3DC2-126B49E83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78" y="157717"/>
            <a:ext cx="3981583" cy="661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FD87C0-7B33-135B-5429-D02A847F10DF}"/>
              </a:ext>
            </a:extLst>
          </p:cNvPr>
          <p:cNvSpPr txBox="1"/>
          <p:nvPr/>
        </p:nvSpPr>
        <p:spPr>
          <a:xfrm>
            <a:off x="561833" y="4701654"/>
            <a:ext cx="4636826" cy="20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/>
              <a:t>(c) Skeleton embedding:</a:t>
            </a:r>
            <a:r>
              <a:rPr lang="en-US" sz="1500">
                <a:solidFill>
                  <a:srgbClr val="FFFFFF"/>
                </a:solidFill>
              </a:rPr>
              <a:t> the obtained motion skeleton is embedded inside the target mesh and skinning weights are calculated. </a:t>
            </a:r>
          </a:p>
          <a:p>
            <a:endParaRPr lang="en-US" sz="1500">
              <a:solidFill>
                <a:srgbClr val="FFFFFF"/>
              </a:solidFill>
            </a:endParaRPr>
          </a:p>
          <a:p>
            <a:r>
              <a:rPr lang="en-US" sz="1500" b="1">
                <a:solidFill>
                  <a:srgbClr val="C00000"/>
                </a:solidFill>
                <a:ea typeface="+mn-lt"/>
                <a:cs typeface="+mn-lt"/>
              </a:rPr>
              <a:t>(d) Motion retargeting: </a:t>
            </a:r>
            <a:r>
              <a:rPr lang="en-US" sz="1500">
                <a:solidFill>
                  <a:schemeClr val="bg1"/>
                </a:solidFill>
                <a:ea typeface="+mn-lt"/>
                <a:cs typeface="+mn-lt"/>
              </a:rPr>
              <a:t>the rotation of the bones is transferred from the motion skeleton to the target skeleton.</a:t>
            </a:r>
          </a:p>
          <a:p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D9F873-B71D-E20A-7D5E-9AC45CF3B872}"/>
              </a:ext>
            </a:extLst>
          </p:cNvPr>
          <p:cNvSpPr/>
          <p:nvPr/>
        </p:nvSpPr>
        <p:spPr>
          <a:xfrm>
            <a:off x="551596" y="5578521"/>
            <a:ext cx="4566313" cy="11316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31DAE7FC-5720-D927-585B-519DEA03E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223" y="1496467"/>
            <a:ext cx="6553199" cy="36562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945AD9-C5CE-4BDD-E64D-74EFDB77C0BD}"/>
              </a:ext>
            </a:extLst>
          </p:cNvPr>
          <p:cNvSpPr/>
          <p:nvPr/>
        </p:nvSpPr>
        <p:spPr>
          <a:xfrm>
            <a:off x="10573431" y="1526102"/>
            <a:ext cx="1622929" cy="35562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1B5E0D0-67E2-EE45-C41C-A7F327C4E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50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6"/>
    </mc:Choice>
    <mc:Fallback xmlns="">
      <p:transition spd="slow" advTm="8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ionCapture_V7">
            <a:hlinkClick r:id="" action="ppaction://media"/>
            <a:extLst>
              <a:ext uri="{FF2B5EF4-FFF2-40B4-BE49-F238E27FC236}">
                <a16:creationId xmlns:a16="http://schemas.microsoft.com/office/drawing/2014/main" id="{5857D625-5ED0-97CC-A819-A046E05453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41" y="-2521"/>
            <a:ext cx="12196482" cy="6863042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9D0AEFBA-97E0-6CE5-7008-D98A2291FB5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91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4"/>
    </mc:Choice>
    <mc:Fallback xmlns="">
      <p:transition spd="slow" advTm="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" objId="4"/>
        <p14:stopEvt time="663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B24EDA8-DF72-4C37-9EC2-D92134F72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F64638-3523-4975-845C-48099809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046F70-04DA-4509-A661-28463B63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09EB60C-A9E8-99E3-D77D-5E779FC0B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457" y="30307"/>
            <a:ext cx="8080057" cy="45081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364786-26F2-8CBF-7762-22415AD9AD93}"/>
              </a:ext>
            </a:extLst>
          </p:cNvPr>
          <p:cNvSpPr/>
          <p:nvPr/>
        </p:nvSpPr>
        <p:spPr>
          <a:xfrm>
            <a:off x="2149813" y="2222957"/>
            <a:ext cx="7984692" cy="23100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46C68F-BB57-2F12-7BA8-15B3D7F5904E}"/>
              </a:ext>
            </a:extLst>
          </p:cNvPr>
          <p:cNvSpPr/>
          <p:nvPr/>
        </p:nvSpPr>
        <p:spPr>
          <a:xfrm>
            <a:off x="8213556" y="5040001"/>
            <a:ext cx="466926" cy="1207672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4E00FC-EC34-3652-951E-5940CFC388FC}"/>
              </a:ext>
            </a:extLst>
          </p:cNvPr>
          <p:cNvSpPr txBox="1">
            <a:spLocks/>
          </p:cNvSpPr>
          <p:nvPr/>
        </p:nvSpPr>
        <p:spPr>
          <a:xfrm>
            <a:off x="2298386" y="4939241"/>
            <a:ext cx="7452141" cy="130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200">
                <a:solidFill>
                  <a:schemeClr val="bg1"/>
                </a:solidFill>
                <a:ea typeface="+mj-lt"/>
                <a:cs typeface="+mj-lt"/>
              </a:rPr>
              <a:t>Proposed Skeletonization procedure </a:t>
            </a:r>
            <a:endParaRPr lang="en-US">
              <a:solidFill>
                <a:schemeClr val="bg1"/>
              </a:solidFill>
              <a:ea typeface="+mj-lt"/>
              <a:cs typeface="+mj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48E7C5-59A8-01C0-36D1-6E6DE552F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65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9"/>
    </mc:Choice>
    <mc:Fallback xmlns="">
      <p:transition spd="slow" advTm="2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B83143-CA3B-0F18-45CC-AA25C6C053D6}"/>
              </a:ext>
            </a:extLst>
          </p:cNvPr>
          <p:cNvSpPr/>
          <p:nvPr/>
        </p:nvSpPr>
        <p:spPr>
          <a:xfrm>
            <a:off x="0" y="4936191"/>
            <a:ext cx="12191999" cy="1921808"/>
          </a:xfrm>
          <a:prstGeom prst="rect">
            <a:avLst/>
          </a:prstGeom>
          <a:solidFill>
            <a:srgbClr val="62B3A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30242" y="1320611"/>
            <a:ext cx="3574407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89"/>
              </a:lnSpc>
              <a:spcBef>
                <a:spcPct val="0"/>
              </a:spcBef>
            </a:pPr>
            <a:r>
              <a:rPr lang="en-US" b="1">
                <a:latin typeface="Lato"/>
                <a:ea typeface="Lato"/>
                <a:cs typeface="Lato"/>
              </a:rPr>
              <a:t>(</a:t>
            </a:r>
            <a:r>
              <a:rPr lang="en-US" b="1" err="1">
                <a:latin typeface="Lato"/>
                <a:ea typeface="Lato"/>
                <a:cs typeface="Lato"/>
              </a:rPr>
              <a:t>i</a:t>
            </a:r>
            <a:r>
              <a:rPr lang="en-US" b="1">
                <a:latin typeface="Lato"/>
                <a:ea typeface="Lato"/>
                <a:cs typeface="Lato"/>
              </a:rPr>
              <a:t>) Curve skeleton:</a:t>
            </a:r>
          </a:p>
          <a:p>
            <a:pPr>
              <a:lnSpc>
                <a:spcPts val="1809"/>
              </a:lnSpc>
              <a:spcBef>
                <a:spcPct val="0"/>
              </a:spcBef>
            </a:pPr>
            <a:r>
              <a:rPr lang="en-US">
                <a:latin typeface="Lato"/>
                <a:ea typeface="Lato"/>
                <a:cs typeface="Lato"/>
              </a:rPr>
              <a:t>Notice that the extracted joint position from Local separators lies on the surface of the incomplete mesh. Our optimization aligns the joint position to the medial axis of the object.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F20A6-93C4-35CF-BD3E-B3983F000C16}"/>
              </a:ext>
            </a:extLst>
          </p:cNvPr>
          <p:cNvSpPr txBox="1"/>
          <p:nvPr/>
        </p:nvSpPr>
        <p:spPr>
          <a:xfrm>
            <a:off x="123264" y="6432176"/>
            <a:ext cx="68579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Skeletonization via Local Separators, </a:t>
            </a:r>
            <a:r>
              <a:rPr lang="en-US">
                <a:ea typeface="+mn-lt"/>
                <a:cs typeface="+mn-lt"/>
              </a:rPr>
              <a:t>ACM Transactions on Graphics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AFEA4-4364-C4C4-3CD5-0BB230304CB7}"/>
              </a:ext>
            </a:extLst>
          </p:cNvPr>
          <p:cNvSpPr txBox="1"/>
          <p:nvPr/>
        </p:nvSpPr>
        <p:spPr>
          <a:xfrm>
            <a:off x="22412" y="6275294"/>
            <a:ext cx="1344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1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499F2-A14F-2A41-65E6-08244142E315}"/>
              </a:ext>
            </a:extLst>
          </p:cNvPr>
          <p:cNvSpPr txBox="1"/>
          <p:nvPr/>
        </p:nvSpPr>
        <p:spPr>
          <a:xfrm>
            <a:off x="6589059" y="2745441"/>
            <a:ext cx="1344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cs typeface="Calibri"/>
              </a:rPr>
              <a:t>1</a:t>
            </a:r>
            <a:endParaRPr lang="en-US" sz="1000"/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CE560DAE-3F2E-C30C-AABA-78AFEE2FF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224" y="943759"/>
            <a:ext cx="7595347" cy="2482775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09CB061-AD39-BAE2-5ED1-19F5B0838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8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4"/>
    </mc:Choice>
    <mc:Fallback xmlns="">
      <p:transition spd="slow" advTm="20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B83143-CA3B-0F18-45CC-AA25C6C053D6}"/>
              </a:ext>
            </a:extLst>
          </p:cNvPr>
          <p:cNvSpPr/>
          <p:nvPr/>
        </p:nvSpPr>
        <p:spPr>
          <a:xfrm>
            <a:off x="0" y="2532530"/>
            <a:ext cx="12191999" cy="4325469"/>
          </a:xfrm>
          <a:prstGeom prst="rect">
            <a:avLst/>
          </a:prstGeom>
          <a:solidFill>
            <a:srgbClr val="62B3A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462" y="2631708"/>
            <a:ext cx="10159116" cy="201550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33723" y="192830"/>
            <a:ext cx="6130212" cy="19923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7977" y="261655"/>
            <a:ext cx="4851877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89"/>
              </a:lnSpc>
              <a:spcBef>
                <a:spcPct val="0"/>
              </a:spcBef>
            </a:pPr>
            <a:r>
              <a:rPr lang="en-US" b="1" spc="298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(</a:t>
            </a:r>
            <a:r>
              <a:rPr lang="en-US" b="1" spc="298" dirty="0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i</a:t>
            </a:r>
            <a:r>
              <a:rPr lang="en-US" b="1" spc="298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) Curve skeleton:</a:t>
            </a:r>
          </a:p>
          <a:p>
            <a:pPr>
              <a:lnSpc>
                <a:spcPts val="1809"/>
              </a:lnSpc>
              <a:spcBef>
                <a:spcPct val="0"/>
              </a:spcBef>
            </a:pPr>
            <a:r>
              <a:rPr lang="en-US" spc="258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Notice that the extracted joint position from Local separators lies on the surface of the incomplete mesh. Our optimization aligns the joint position to the medial axis of the object.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57196" y="4850473"/>
            <a:ext cx="3221995" cy="170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59"/>
              </a:lnSpc>
              <a:spcBef>
                <a:spcPct val="0"/>
              </a:spcBef>
            </a:pPr>
            <a:r>
              <a:rPr lang="en-US" b="1" spc="265">
                <a:solidFill>
                  <a:srgbClr val="000000"/>
                </a:solidFill>
                <a:latin typeface="Lato"/>
                <a:ea typeface="Lato"/>
                <a:cs typeface="Lato"/>
              </a:rPr>
              <a:t>(ii) Motion Skeleton:</a:t>
            </a:r>
          </a:p>
          <a:p>
            <a:pPr>
              <a:lnSpc>
                <a:spcPts val="1859"/>
              </a:lnSpc>
              <a:spcBef>
                <a:spcPct val="0"/>
              </a:spcBef>
            </a:pPr>
            <a:r>
              <a:rPr lang="en-US" spc="265">
                <a:solidFill>
                  <a:srgbClr val="000000"/>
                </a:solidFill>
                <a:latin typeface="Lato"/>
                <a:ea typeface="Lato"/>
                <a:cs typeface="Lato"/>
              </a:rPr>
              <a:t>To incorporate the motion information, each curve of the extracted curve skeleton is split into multiple bones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AFEA4-4364-C4C4-3CD5-0BB230304CB7}"/>
              </a:ext>
            </a:extLst>
          </p:cNvPr>
          <p:cNvSpPr txBox="1"/>
          <p:nvPr/>
        </p:nvSpPr>
        <p:spPr>
          <a:xfrm>
            <a:off x="22412" y="6275294"/>
            <a:ext cx="1344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499F2-A14F-2A41-65E6-08244142E315}"/>
              </a:ext>
            </a:extLst>
          </p:cNvPr>
          <p:cNvSpPr txBox="1"/>
          <p:nvPr/>
        </p:nvSpPr>
        <p:spPr>
          <a:xfrm>
            <a:off x="6589059" y="2745441"/>
            <a:ext cx="1344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cs typeface="Calibri"/>
              </a:rPr>
              <a:t>1</a:t>
            </a:r>
            <a:endParaRPr lang="en-US" sz="1000"/>
          </a:p>
        </p:txBody>
      </p:sp>
      <p:pic>
        <p:nvPicPr>
          <p:cNvPr id="10" name="Picture 5" descr="Diagram&#10;&#10;Description automatically generated">
            <a:extLst>
              <a:ext uri="{FF2B5EF4-FFF2-40B4-BE49-F238E27FC236}">
                <a16:creationId xmlns:a16="http://schemas.microsoft.com/office/drawing/2014/main" id="{CF33291D-A959-7010-6DFF-150CD61D0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2430" y="192965"/>
            <a:ext cx="6228230" cy="203454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CA5C355-EFEB-4563-C72A-EAFCDB229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39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"/>
    </mc:Choice>
    <mc:Fallback xmlns="">
      <p:transition spd="slow" advTm="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2763" y="33655"/>
            <a:ext cx="11395159" cy="67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800">
                <a:solidFill>
                  <a:srgbClr val="000000"/>
                </a:solidFill>
                <a:latin typeface="Tw Cen MT" panose="020B0602020104020603" pitchFamily="34" charset="0"/>
              </a:rPr>
              <a:t>Comparison 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2763" y="1292454"/>
            <a:ext cx="6678588" cy="33392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63983" y="4765566"/>
            <a:ext cx="5676149" cy="116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1"/>
              </a:lnSpc>
              <a:spcBef>
                <a:spcPct val="0"/>
              </a:spcBef>
            </a:pPr>
            <a:r>
              <a:rPr lang="en-US" sz="2000" spc="259" dirty="0">
                <a:ea typeface="+mn-lt"/>
                <a:cs typeface="+mn-lt"/>
              </a:rPr>
              <a:t>Compared to the skeleton extracted from static skeletonization methods, by utilizing motion information, ours method produces temporally coherent skeleton 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7136601" y="883982"/>
            <a:ext cx="0" cy="5288218"/>
          </a:xfrm>
          <a:prstGeom prst="line">
            <a:avLst/>
          </a:prstGeom>
          <a:ln w="38100" cap="flat">
            <a:solidFill>
              <a:srgbClr val="A8A5A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F09399C-3313-479F-98C7-40CFF1ECE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81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7"/>
    </mc:Choice>
    <mc:Fallback xmlns="">
      <p:transition spd="slow" advTm="1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78587" y="1177122"/>
            <a:ext cx="4145551" cy="345462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2763" y="33655"/>
            <a:ext cx="11395159" cy="67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800">
                <a:solidFill>
                  <a:srgbClr val="000000"/>
                </a:solidFill>
                <a:latin typeface="Tw Cen MT" panose="020B0602020104020603" pitchFamily="34" charset="0"/>
              </a:rPr>
              <a:t>Comparison 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2763" y="1292454"/>
            <a:ext cx="6678588" cy="33392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63983" y="4765566"/>
            <a:ext cx="5676149" cy="116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1"/>
              </a:lnSpc>
              <a:spcBef>
                <a:spcPct val="0"/>
              </a:spcBef>
            </a:pPr>
            <a:r>
              <a:rPr lang="en-US" sz="2000" spc="259" dirty="0">
                <a:ea typeface="+mn-lt"/>
                <a:cs typeface="+mn-lt"/>
              </a:rPr>
              <a:t>Compared to the skeleton extracted from static skeletonization methods, by utilizing motion information, ours method produces temporally coherent skeleton 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278586" y="4765566"/>
            <a:ext cx="4047761" cy="139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1"/>
              </a:lnSpc>
              <a:spcBef>
                <a:spcPct val="0"/>
              </a:spcBef>
            </a:pPr>
            <a:r>
              <a:rPr lang="en-US" sz="2000" spc="259" dirty="0">
                <a:ea typeface="+mn-lt"/>
                <a:cs typeface="+mn-lt"/>
              </a:rPr>
              <a:t>Compared to other motion skeletonization methods, by incorporating structural cues, ours is more effective at embedding the skeleton from incomplete mesh sequence. </a:t>
            </a:r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7136601" y="883982"/>
            <a:ext cx="0" cy="5288218"/>
          </a:xfrm>
          <a:prstGeom prst="line">
            <a:avLst/>
          </a:prstGeom>
          <a:ln w="38100" cap="flat">
            <a:solidFill>
              <a:srgbClr val="A8A5A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54D00D3-357E-FC7E-8199-AFE9F0B4E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26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1"/>
    </mc:Choice>
    <mc:Fallback xmlns="">
      <p:transition spd="slow" advTm="1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9238970C-19DE-438D-80D2-5CF969055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4B1E3F6-167B-40F3-B303-9A931BAB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28" y="484632"/>
            <a:ext cx="11244036" cy="5880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D346A-8C34-A88A-C59A-217ADD10F9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65356" y="810275"/>
            <a:ext cx="7020747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spc="200">
                <a:solidFill>
                  <a:srgbClr val="FFFFFF"/>
                </a:solidFill>
              </a:rPr>
              <a:t> </a:t>
            </a:r>
            <a:br>
              <a:rPr lang="en-US" sz="6600" spc="200">
                <a:solidFill>
                  <a:srgbClr val="FFFFFF"/>
                </a:solidFill>
              </a:rPr>
            </a:br>
            <a:br>
              <a:rPr lang="en-US" sz="6600" spc="200">
                <a:solidFill>
                  <a:srgbClr val="FFFFFF"/>
                </a:solidFill>
              </a:rPr>
            </a:br>
            <a:endParaRPr lang="en-US" sz="6600" spc="200">
              <a:solidFill>
                <a:srgbClr val="FFFFFF"/>
              </a:solidFill>
            </a:endParaRPr>
          </a:p>
          <a:p>
            <a:endParaRPr lang="en-US" sz="6600" spc="200">
              <a:solidFill>
                <a:srgbClr val="FFFFFF"/>
              </a:solidFill>
            </a:endParaRP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40465A9A-0B0E-4D7B-8150-D098AC71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96290"/>
            <a:ext cx="0" cy="36576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ED864F-E901-81D9-ABE5-41C1EDD304BA}"/>
              </a:ext>
            </a:extLst>
          </p:cNvPr>
          <p:cNvSpPr txBox="1"/>
          <p:nvPr/>
        </p:nvSpPr>
        <p:spPr>
          <a:xfrm>
            <a:off x="4598831" y="3246549"/>
            <a:ext cx="683653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chemeClr val="tx2"/>
                </a:solidFill>
                <a:ea typeface="+mn-lt"/>
                <a:cs typeface="+mn-lt"/>
              </a:rPr>
              <a:t>Results</a:t>
            </a:r>
            <a:endParaRPr lang="en-US"/>
          </a:p>
        </p:txBody>
      </p:sp>
      <p:pic>
        <p:nvPicPr>
          <p:cNvPr id="9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AD6F6471-2BF2-8D89-19E3-93EC3DDC0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944" y="2669097"/>
            <a:ext cx="3981583" cy="66111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DAA69C6-2FF8-DD7F-FA42-9BA36BC9C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4626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631">
        <p:fade/>
      </p:transition>
    </mc:Choice>
    <mc:Fallback xmlns="">
      <p:transition spd="med" advTm="3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4EDA8-DF72-4C37-9EC2-D92134F72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F64638-3523-4975-845C-48099809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410F5-97D7-3BBD-38C5-6A4471810D9A}"/>
              </a:ext>
            </a:extLst>
          </p:cNvPr>
          <p:cNvSpPr txBox="1">
            <a:spLocks/>
          </p:cNvSpPr>
          <p:nvPr/>
        </p:nvSpPr>
        <p:spPr>
          <a:xfrm>
            <a:off x="651753" y="4960137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pc="200">
                <a:solidFill>
                  <a:srgbClr val="FFFFFF"/>
                </a:solidFill>
              </a:rPr>
              <a:t>Animation Transfer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335FEB5-FFAA-934F-A38D-97ECCEDC8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504" y="27631"/>
            <a:ext cx="8420858" cy="450253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046F70-04DA-4509-A661-28463B63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F519B8-0EB5-6CB6-B3D9-3A410224B0AD}"/>
              </a:ext>
            </a:extLst>
          </p:cNvPr>
          <p:cNvSpPr txBox="1"/>
          <p:nvPr/>
        </p:nvSpPr>
        <p:spPr>
          <a:xfrm>
            <a:off x="208766" y="6283890"/>
            <a:ext cx="4425863" cy="334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206A0EF-510F-977E-7C9E-439E67C89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3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7"/>
    </mc:Choice>
    <mc:Fallback xmlns="">
      <p:transition spd="slow" advTm="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5">
            <a:extLst>
              <a:ext uri="{FF2B5EF4-FFF2-40B4-BE49-F238E27FC236}">
                <a16:creationId xmlns:a16="http://schemas.microsoft.com/office/drawing/2014/main" id="{FB24EDA8-DF72-4C37-9EC2-D92134F72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76F64638-3523-4975-845C-48099809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66472-453D-B321-73B3-13B836FA25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73549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Animation Transfer  BIPEDS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5BE59B4-4636-EA87-ECCC-0E0D18A49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037" y="67707"/>
            <a:ext cx="8322393" cy="4436913"/>
          </a:xfrm>
          <a:prstGeom prst="rect">
            <a:avLst/>
          </a:prstGeom>
        </p:spPr>
      </p:pic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0A046F70-04DA-4509-A661-28463B63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F519B8-0EB5-6CB6-B3D9-3A410224B0AD}"/>
              </a:ext>
            </a:extLst>
          </p:cNvPr>
          <p:cNvSpPr txBox="1"/>
          <p:nvPr/>
        </p:nvSpPr>
        <p:spPr>
          <a:xfrm>
            <a:off x="208766" y="6283890"/>
            <a:ext cx="4425863" cy="334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B902838-1278-0ED3-3736-56C0DCAF2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69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4EDA8-DF72-4C37-9EC2-D92134F72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F64638-3523-4975-845C-48099809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66472-453D-B321-73B3-13B836FA25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5973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pc="200">
                <a:solidFill>
                  <a:srgbClr val="FFFFFF"/>
                </a:solidFill>
              </a:rPr>
              <a:t>Animation Transfer Quadrupeds 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D59959E-031F-3075-897A-E4C62F2B3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28" y="640080"/>
            <a:ext cx="10620740" cy="330645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046F70-04DA-4509-A661-28463B63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F519B8-0EB5-6CB6-B3D9-3A410224B0AD}"/>
              </a:ext>
            </a:extLst>
          </p:cNvPr>
          <p:cNvSpPr txBox="1"/>
          <p:nvPr/>
        </p:nvSpPr>
        <p:spPr>
          <a:xfrm>
            <a:off x="208766" y="6283890"/>
            <a:ext cx="4425863" cy="334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82C91BC-EB6A-6FDA-AF78-563AB1D82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57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2"/>
    </mc:Choice>
    <mc:Fallback xmlns="">
      <p:transition spd="slow" advTm="11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2E8E42-DC54-B6DE-03A8-CFB40B282653}"/>
              </a:ext>
            </a:extLst>
          </p:cNvPr>
          <p:cNvSpPr/>
          <p:nvPr/>
        </p:nvSpPr>
        <p:spPr>
          <a:xfrm>
            <a:off x="0" y="3437250"/>
            <a:ext cx="12180794" cy="3429000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5574358" y="1022660"/>
            <a:ext cx="6183564" cy="2406340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r="38247"/>
          <a:stretch>
            <a:fillRect/>
          </a:stretch>
        </p:blipFill>
        <p:spPr>
          <a:xfrm>
            <a:off x="684669" y="3807434"/>
            <a:ext cx="4721284" cy="21457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2763" y="33655"/>
            <a:ext cx="11395159" cy="67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800">
                <a:solidFill>
                  <a:srgbClr val="000000"/>
                </a:solidFill>
                <a:latin typeface="Tw Cen MT" panose="020B0602020104020603" pitchFamily="34" charset="0"/>
              </a:rPr>
              <a:t>Limitations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70089"/>
          <a:stretch>
            <a:fillRect/>
          </a:stretch>
        </p:blipFill>
        <p:spPr>
          <a:xfrm>
            <a:off x="5339041" y="3807434"/>
            <a:ext cx="2286781" cy="21457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1831" y="1647980"/>
            <a:ext cx="5438431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 spc="333">
                <a:solidFill>
                  <a:srgbClr val="000000"/>
                </a:solidFill>
                <a:latin typeface="Lato"/>
                <a:ea typeface="Lato"/>
                <a:cs typeface="Lato"/>
              </a:rPr>
              <a:t>(1) Unable to capture large deformation between the source and target frame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25213" y="4460752"/>
            <a:ext cx="4443529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 spc="333">
                <a:solidFill>
                  <a:srgbClr val="000000"/>
                </a:solidFill>
                <a:latin typeface="Lato"/>
                <a:ea typeface="Lato"/>
                <a:cs typeface="Lato"/>
              </a:rPr>
              <a:t>(2) source and target shapes should be in approximately the same pose</a:t>
            </a:r>
            <a:r>
              <a:rPr lang="en-US" sz="2000" spc="333">
                <a:solidFill>
                  <a:srgbClr val="000000"/>
                </a:solidFill>
                <a:latin typeface="Tw Cen MT"/>
              </a:rPr>
              <a:t> </a:t>
            </a:r>
            <a:endParaRPr lang="en-US" sz="2000" spc="333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B903529-60C6-57D3-673F-8F240551DD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14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2"/>
    </mc:Choice>
    <mc:Fallback xmlns="">
      <p:transition spd="slow" advTm="26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6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2"/>
        <p14:playEvt time="15842" objId="3"/>
        <p14:playEvt time="21910" objId="5"/>
        <p14:stopEvt time="26282" objId="2"/>
        <p14:stopEvt time="26282" objId="3"/>
        <p14:stopEvt time="26282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524D08-E7C9-31CF-BE75-2111D404241B}"/>
              </a:ext>
            </a:extLst>
          </p:cNvPr>
          <p:cNvSpPr/>
          <p:nvPr/>
        </p:nvSpPr>
        <p:spPr>
          <a:xfrm>
            <a:off x="0" y="0"/>
            <a:ext cx="12192000" cy="3736646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id="{3C90AA5D-7639-16FF-68BA-4F74BFC842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33.3333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619292" y="329390"/>
            <a:ext cx="10562686" cy="3175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F50D07-0BA0-A86E-2AD0-E699EC1C6C87}"/>
              </a:ext>
            </a:extLst>
          </p:cNvPr>
          <p:cNvSpPr txBox="1"/>
          <p:nvPr/>
        </p:nvSpPr>
        <p:spPr>
          <a:xfrm>
            <a:off x="-382487" y="3441372"/>
            <a:ext cx="69044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/>
            <a:r>
              <a:rPr lang="en-US" sz="14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Low-Cost Motion Capturing System-</a:t>
            </a:r>
            <a:r>
              <a:rPr lang="en-US" sz="14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HuCE</a:t>
            </a:r>
            <a:r>
              <a:rPr lang="en-US" sz="14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cvprLab</a:t>
            </a:r>
            <a:endParaRPr lang="en-US" sz="1400" b="1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D8CC-6965-81FE-1C9F-E59C6A397895}"/>
              </a:ext>
            </a:extLst>
          </p:cNvPr>
          <p:cNvSpPr/>
          <p:nvPr/>
        </p:nvSpPr>
        <p:spPr>
          <a:xfrm>
            <a:off x="6139502" y="1"/>
            <a:ext cx="1111255" cy="3533348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A8C8B67-7A3B-3520-1CC0-47ED0BE15C21}"/>
              </a:ext>
            </a:extLst>
          </p:cNvPr>
          <p:cNvSpPr txBox="1"/>
          <p:nvPr/>
        </p:nvSpPr>
        <p:spPr>
          <a:xfrm>
            <a:off x="759455" y="4216145"/>
            <a:ext cx="8466963" cy="1823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800" b="1" dirty="0">
                <a:solidFill>
                  <a:srgbClr val="E93043"/>
                </a:solidFill>
                <a:latin typeface="Tw Cen MT"/>
                <a:cs typeface="Calibri"/>
              </a:rPr>
              <a:t>Large Production Houses: </a:t>
            </a:r>
            <a:endParaRPr lang="en-US" sz="2800" b="1" dirty="0">
              <a:solidFill>
                <a:srgbClr val="E93043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Expensive </a:t>
            </a:r>
            <a:endParaRPr lang="en-US" sz="2800" dirty="0">
              <a:solidFill>
                <a:srgbClr val="E93043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Multiple cameras/sensors</a:t>
            </a: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Markers/templates</a:t>
            </a: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System Calibration (multi-camera synchronization) </a:t>
            </a:r>
            <a:endParaRPr lang="en-US" sz="2800" dirty="0">
              <a:solidFill>
                <a:srgbClr val="E93043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55D1A79-153A-3A28-6737-2BF9D68F7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4060" y="4617511"/>
            <a:ext cx="300677" cy="30067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4E36780-962D-BB8A-01F6-71814879A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4060" y="4968339"/>
            <a:ext cx="300677" cy="300677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72FFD67-B5F0-5199-9177-2C2E2D75AB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4060" y="5306224"/>
            <a:ext cx="300677" cy="30067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4D7C8D1-A078-64CA-4557-A41CF41A3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4060" y="5668813"/>
            <a:ext cx="300677" cy="300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499C14-F5CB-FE06-3D42-35C2FEFA2065}"/>
              </a:ext>
            </a:extLst>
          </p:cNvPr>
          <p:cNvSpPr/>
          <p:nvPr/>
        </p:nvSpPr>
        <p:spPr>
          <a:xfrm>
            <a:off x="6621438" y="0"/>
            <a:ext cx="5537108" cy="3531460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2271CC1A-73FA-19A5-E084-777E85839E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59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0"/>
    </mc:Choice>
    <mc:Fallback xmlns="">
      <p:transition spd="slow" advTm="1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7"/>
        <p14:stopEvt time="12510" objId="7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67.0068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713852" y="1206969"/>
            <a:ext cx="9048722" cy="33649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8420" y="33574"/>
            <a:ext cx="11395159" cy="67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800">
                <a:solidFill>
                  <a:srgbClr val="000000"/>
                </a:solidFill>
                <a:latin typeface="Lato"/>
                <a:ea typeface="Lato"/>
                <a:cs typeface="Lato"/>
              </a:rPr>
              <a:t>Conclusion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55225" y="4706817"/>
            <a:ext cx="788155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2000" b="1" spc="320">
                <a:solidFill>
                  <a:srgbClr val="000000"/>
                </a:solidFill>
                <a:latin typeface="Tw Cen MT" panose="020B0602020104020603" pitchFamily="34" charset="0"/>
              </a:rPr>
              <a:t>Transfer4D </a:t>
            </a:r>
            <a:r>
              <a:rPr lang="en-US" sz="2000" spc="320">
                <a:solidFill>
                  <a:srgbClr val="000000"/>
                </a:solidFill>
                <a:latin typeface="Tw Cen MT" panose="020B0602020104020603" pitchFamily="34" charset="0"/>
              </a:rPr>
              <a:t>is a frugal alternative that uses only commodity depth sensors and further reduces animators’ effort by automating the rigging and animation transfer process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63836" y="6350"/>
            <a:ext cx="980789" cy="980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t="3635" b="3635"/>
          <a:stretch>
            <a:fillRect/>
          </a:stretch>
        </p:blipFill>
        <p:spPr>
          <a:xfrm>
            <a:off x="11062304" y="109962"/>
            <a:ext cx="1028311" cy="773563"/>
          </a:xfrm>
          <a:prstGeom prst="rect">
            <a:avLst/>
          </a:prstGeom>
        </p:spPr>
      </p:pic>
      <p:pic>
        <p:nvPicPr>
          <p:cNvPr id="9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E471B5-2979-E7FC-69B7-BD877CFFE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6350"/>
            <a:ext cx="2444459" cy="797466"/>
          </a:xfrm>
          <a:prstGeom prst="rect">
            <a:avLst/>
          </a:prstGeom>
        </p:spPr>
      </p:pic>
      <p:pic>
        <p:nvPicPr>
          <p:cNvPr id="10" name="Picture 10" descr="Qr code&#10;&#10;Description automatically generated">
            <a:extLst>
              <a:ext uri="{FF2B5EF4-FFF2-40B4-BE49-F238E27FC236}">
                <a16:creationId xmlns:a16="http://schemas.microsoft.com/office/drawing/2014/main" id="{9D471EA0-DC86-0096-2ED7-60A184CB97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" y="5836595"/>
            <a:ext cx="979387" cy="973227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533DCB2-0C0C-C442-A186-1EF4A5D0E5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91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21"/>
    </mc:Choice>
    <mc:Fallback xmlns="">
      <p:transition spd="slow" advTm="2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2"/>
        <p14:stopEvt time="2586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524D08-E7C9-31CF-BE75-2111D404241B}"/>
              </a:ext>
            </a:extLst>
          </p:cNvPr>
          <p:cNvSpPr/>
          <p:nvPr/>
        </p:nvSpPr>
        <p:spPr>
          <a:xfrm>
            <a:off x="0" y="0"/>
            <a:ext cx="12192000" cy="3736646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4BDA07D-46B6-5069-2E09-F2CA661791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24323" y="4550988"/>
            <a:ext cx="238669" cy="248290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A1772E1A-F915-0453-69C7-B37A4118B5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37023" y="4901816"/>
            <a:ext cx="238669" cy="248290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B55B7EE7-7ED5-206B-722C-436FBB9DA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56073" y="5239701"/>
            <a:ext cx="238669" cy="248290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3991BF03-71F0-E973-D880-32B72B12E1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37023" y="5602291"/>
            <a:ext cx="238669" cy="248290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5C4FDBDB-994D-E181-7C39-23EDE8FFF2EB}"/>
              </a:ext>
            </a:extLst>
          </p:cNvPr>
          <p:cNvSpPr txBox="1"/>
          <p:nvPr/>
        </p:nvSpPr>
        <p:spPr>
          <a:xfrm>
            <a:off x="7282508" y="4116012"/>
            <a:ext cx="3123972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BF63"/>
                </a:solidFill>
                <a:latin typeface="+mj-lt"/>
                <a:cs typeface="Calibri"/>
              </a:rPr>
              <a:t>Ours: </a:t>
            </a:r>
            <a:endParaRPr lang="en-US" sz="2800" dirty="0">
              <a:solidFill>
                <a:srgbClr val="00BF63"/>
              </a:solidFill>
              <a:latin typeface="+mj-lt"/>
              <a:cs typeface="Calibri" panose="020F0502020204030204" pitchFamily="34" charset="0"/>
            </a:endParaRPr>
          </a:p>
          <a:p>
            <a:pPr algn="just">
              <a:lnSpc>
                <a:spcPts val="2800"/>
              </a:lnSpc>
            </a:pPr>
            <a:r>
              <a:rPr lang="en-US" sz="2800" dirty="0">
                <a:solidFill>
                  <a:srgbClr val="00BF63"/>
                </a:solidFill>
                <a:latin typeface="+mj-lt"/>
                <a:cs typeface="Calibri"/>
              </a:rPr>
              <a:t>       Frugal </a:t>
            </a:r>
            <a:endParaRPr lang="en-US" sz="2800" dirty="0">
              <a:solidFill>
                <a:srgbClr val="00BF63"/>
              </a:solidFill>
              <a:latin typeface="+mj-lt"/>
              <a:cs typeface="Calibri" panose="020F0502020204030204" pitchFamily="34" charset="0"/>
            </a:endParaRPr>
          </a:p>
          <a:p>
            <a:pPr algn="just">
              <a:lnSpc>
                <a:spcPts val="2800"/>
              </a:lnSpc>
            </a:pPr>
            <a:r>
              <a:rPr lang="en-US" sz="2800" dirty="0">
                <a:solidFill>
                  <a:srgbClr val="00BF63"/>
                </a:solidFill>
                <a:latin typeface="+mj-lt"/>
                <a:cs typeface="Calibri"/>
              </a:rPr>
              <a:t>       Single depth sensor</a:t>
            </a:r>
          </a:p>
          <a:p>
            <a:pPr algn="just">
              <a:lnSpc>
                <a:spcPts val="2800"/>
              </a:lnSpc>
            </a:pPr>
            <a:r>
              <a:rPr lang="en-US" sz="2800" dirty="0">
                <a:solidFill>
                  <a:srgbClr val="00BF63"/>
                </a:solidFill>
                <a:latin typeface="+mj-lt"/>
                <a:cs typeface="Calibri"/>
              </a:rPr>
              <a:t>       No Markers/templates</a:t>
            </a:r>
          </a:p>
          <a:p>
            <a:pPr algn="just">
              <a:lnSpc>
                <a:spcPts val="2800"/>
              </a:lnSpc>
            </a:pPr>
            <a:r>
              <a:rPr lang="en-US" sz="2800" dirty="0">
                <a:solidFill>
                  <a:srgbClr val="00BF63"/>
                </a:solidFill>
                <a:latin typeface="+mj-lt"/>
                <a:cs typeface="Calibri"/>
              </a:rPr>
              <a:t>       Minimal effort  </a:t>
            </a:r>
            <a:endParaRPr lang="en-US" sz="2800" dirty="0">
              <a:solidFill>
                <a:srgbClr val="00BF63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id="{3C90AA5D-7639-16FF-68BA-4F74BFC842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33.3333"/>
                </p14:media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619292" y="329390"/>
            <a:ext cx="10562686" cy="3175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0C8923-5A71-D1A1-794C-B3A84DB74AFB}"/>
              </a:ext>
            </a:extLst>
          </p:cNvPr>
          <p:cNvSpPr txBox="1"/>
          <p:nvPr/>
        </p:nvSpPr>
        <p:spPr>
          <a:xfrm>
            <a:off x="7141281" y="3448874"/>
            <a:ext cx="31790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OcclusionFusion</a:t>
            </a:r>
            <a:r>
              <a:rPr lang="en-US" sz="14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CVPR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50D07-0BA0-A86E-2AD0-E699EC1C6C87}"/>
              </a:ext>
            </a:extLst>
          </p:cNvPr>
          <p:cNvSpPr txBox="1"/>
          <p:nvPr/>
        </p:nvSpPr>
        <p:spPr>
          <a:xfrm>
            <a:off x="-382487" y="3441372"/>
            <a:ext cx="69044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/>
            <a:r>
              <a:rPr lang="en-US" sz="14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Low-Cost Motion Capturing System-</a:t>
            </a:r>
            <a:r>
              <a:rPr lang="en-US" sz="14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HuCE</a:t>
            </a:r>
            <a:r>
              <a:rPr lang="en-US" sz="14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cvprLab</a:t>
            </a:r>
            <a:endParaRPr lang="en-US" sz="1400" b="1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D8CC-6965-81FE-1C9F-E59C6A397895}"/>
              </a:ext>
            </a:extLst>
          </p:cNvPr>
          <p:cNvSpPr/>
          <p:nvPr/>
        </p:nvSpPr>
        <p:spPr>
          <a:xfrm>
            <a:off x="6139502" y="1"/>
            <a:ext cx="1111255" cy="3533348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A8C8B67-7A3B-3520-1CC0-47ED0BE15C21}"/>
              </a:ext>
            </a:extLst>
          </p:cNvPr>
          <p:cNvSpPr txBox="1"/>
          <p:nvPr/>
        </p:nvSpPr>
        <p:spPr>
          <a:xfrm>
            <a:off x="759455" y="4216145"/>
            <a:ext cx="8466963" cy="1823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800" b="1" dirty="0">
                <a:solidFill>
                  <a:srgbClr val="E93043"/>
                </a:solidFill>
                <a:latin typeface="Tw Cen MT"/>
                <a:cs typeface="Calibri"/>
              </a:rPr>
              <a:t>Large Production Houses: </a:t>
            </a:r>
            <a:endParaRPr lang="en-US" sz="2800" b="1" dirty="0">
              <a:solidFill>
                <a:srgbClr val="E93043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Expensive </a:t>
            </a:r>
            <a:endParaRPr lang="en-US" sz="2800" dirty="0">
              <a:solidFill>
                <a:srgbClr val="E93043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Multiple cameras/sensors</a:t>
            </a: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Markers/templates</a:t>
            </a:r>
          </a:p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3043"/>
                </a:solidFill>
                <a:latin typeface="Tw Cen MT"/>
                <a:cs typeface="Calibri"/>
              </a:rPr>
              <a:t>       System Calibration</a:t>
            </a:r>
            <a:endParaRPr lang="en-US" sz="2800" dirty="0">
              <a:solidFill>
                <a:srgbClr val="E93043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55D1A79-153A-3A28-6737-2BF9D68F7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4060" y="4617511"/>
            <a:ext cx="300677" cy="30067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4E36780-962D-BB8A-01F6-71814879A9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4060" y="4968339"/>
            <a:ext cx="300677" cy="300677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72FFD67-B5F0-5199-9177-2C2E2D75AB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4060" y="5306224"/>
            <a:ext cx="300677" cy="30067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4D7C8D1-A078-64CA-4557-A41CF41A3A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4060" y="5668813"/>
            <a:ext cx="300677" cy="300677"/>
          </a:xfrm>
          <a:prstGeom prst="rect">
            <a:avLst/>
          </a:prstGeom>
        </p:spPr>
      </p:pic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4452644C-CB78-9747-EB94-4D3A19302E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7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8"/>
    </mc:Choice>
    <mc:Fallback xmlns="">
      <p:transition spd="slow" advTm="8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7"/>
        <p14:stopEvt time="8908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B24EDA8-DF72-4C37-9EC2-D92134F72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F64638-3523-4975-845C-48099809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FF63E-7E03-15F9-CB90-E5419315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  <a:cs typeface="Calibri" panose="020F0502020204030204" pitchFamily="34" charset="0"/>
              </a:rPr>
              <a:t>Problem statement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10E0034-54F8-BD1F-BB5B-7C57D5DB116F}"/>
              </a:ext>
            </a:extLst>
          </p:cNvPr>
          <p:cNvSpPr txBox="1">
            <a:spLocks/>
          </p:cNvSpPr>
          <p:nvPr/>
        </p:nvSpPr>
        <p:spPr>
          <a:xfrm>
            <a:off x="8610600" y="4960137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FFFFFF"/>
                </a:solidFill>
                <a:cs typeface="Calibri" panose="020F0502020204030204" pitchFamily="34" charset="0"/>
              </a:rPr>
              <a:t>Can we automate animators' effort in tedious and less creative components of animation?</a:t>
            </a:r>
            <a:endParaRPr lang="en-US" sz="200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7" descr="Whiteboard&#10;&#10;Description automatically generated">
            <a:extLst>
              <a:ext uri="{FF2B5EF4-FFF2-40B4-BE49-F238E27FC236}">
                <a16:creationId xmlns:a16="http://schemas.microsoft.com/office/drawing/2014/main" id="{15D31CF8-EA7D-213A-FFA2-043DA7621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75" y="640080"/>
            <a:ext cx="10840845" cy="330645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046F70-04DA-4509-A661-28463B63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1093E56-3FEE-9324-1627-99DA6E57A4E5}"/>
              </a:ext>
            </a:extLst>
          </p:cNvPr>
          <p:cNvSpPr/>
          <p:nvPr/>
        </p:nvSpPr>
        <p:spPr>
          <a:xfrm>
            <a:off x="5606955" y="1034954"/>
            <a:ext cx="3286835" cy="308211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418BC-E7CD-CB5B-DBDB-BCA404BFD468}"/>
              </a:ext>
            </a:extLst>
          </p:cNvPr>
          <p:cNvSpPr txBox="1"/>
          <p:nvPr/>
        </p:nvSpPr>
        <p:spPr>
          <a:xfrm>
            <a:off x="78059" y="6359913"/>
            <a:ext cx="63983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444444"/>
                </a:solidFill>
                <a:latin typeface="Lato"/>
                <a:ea typeface="Lato"/>
                <a:cs typeface="Lato"/>
              </a:rPr>
              <a:t>Image Source: Production Pipeline by Andrew Bean</a:t>
            </a:r>
            <a:endParaRPr lang="en-US" sz="120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23167CB-44A4-DBD8-E4DF-896A19DEC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68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1"/>
    </mc:Choice>
    <mc:Fallback xmlns="">
      <p:transition spd="slow" advTm="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0898" y="6274064"/>
            <a:ext cx="11800771" cy="3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93043"/>
                </a:solidFill>
                <a:latin typeface="Tw Cen MT Condensed"/>
              </a:rPr>
              <a:t>       Require training supervision/custom dataset                                        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3455" y="6330002"/>
            <a:ext cx="300677" cy="300677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309257" y="702838"/>
            <a:ext cx="9159903" cy="5486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56147" y="-82550"/>
            <a:ext cx="4679707" cy="67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800">
                <a:solidFill>
                  <a:srgbClr val="000000"/>
                </a:solidFill>
                <a:latin typeface="Tw Cen MT Condensed" panose="020B0606020104020203" pitchFamily="34" charset="0"/>
              </a:rPr>
              <a:t>Related 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3D1577-89E3-E9BA-317A-532DA98EE356}"/>
              </a:ext>
            </a:extLst>
          </p:cNvPr>
          <p:cNvSpPr/>
          <p:nvPr/>
        </p:nvSpPr>
        <p:spPr>
          <a:xfrm>
            <a:off x="6432176" y="504264"/>
            <a:ext cx="4325470" cy="586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F7703895-0E0E-B0FA-AA73-8EEDD70C9F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28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5"/>
    </mc:Choice>
    <mc:Fallback xmlns="">
      <p:transition spd="slow" advTm="1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5"/>
        <p14:stopEvt time="1177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0898" y="6274064"/>
            <a:ext cx="11800771" cy="3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93043"/>
                </a:solidFill>
                <a:latin typeface="Tw Cen MT Condensed" panose="020B0606020104020203" pitchFamily="34" charset="0"/>
              </a:rPr>
              <a:t>       Require training supervision/custom dataset                                         Only transfer human motion </a:t>
            </a:r>
            <a:r>
              <a:rPr lang="en-US" sz="1340">
                <a:solidFill>
                  <a:srgbClr val="E93043"/>
                </a:solidFill>
                <a:latin typeface="Inter"/>
              </a:rPr>
              <a:t>    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39730" y="6330002"/>
            <a:ext cx="300677" cy="3006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3455" y="6330002"/>
            <a:ext cx="300677" cy="300677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309257" y="702838"/>
            <a:ext cx="9159903" cy="5486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56147" y="-82550"/>
            <a:ext cx="4679707" cy="67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800">
                <a:solidFill>
                  <a:srgbClr val="000000"/>
                </a:solidFill>
                <a:latin typeface="Tw Cen MT Condensed" panose="020B0606020104020203" pitchFamily="34" charset="0"/>
              </a:rPr>
              <a:t>Related Works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F4ED5393-5259-C3C2-EDC9-3E3163AF04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55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"/>
    </mc:Choice>
    <mc:Fallback xmlns="">
      <p:transition spd="slow" advTm="1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5"/>
        <p14:stopEvt time="11005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D12A5BA-B063-4B33-AB08-86CF7D23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DFAF29-6BD8-4A93-A292-D6A8C6EFB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B24EDA8-DF72-4C37-9EC2-D92134F72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F64638-3523-4975-845C-48099809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10E0034-54F8-BD1F-BB5B-7C57D5DB116F}"/>
              </a:ext>
            </a:extLst>
          </p:cNvPr>
          <p:cNvSpPr txBox="1">
            <a:spLocks/>
          </p:cNvSpPr>
          <p:nvPr/>
        </p:nvSpPr>
        <p:spPr>
          <a:xfrm>
            <a:off x="8610600" y="4960137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046F70-04DA-4509-A661-28463B63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1093E56-3FEE-9324-1627-99DA6E57A4E5}"/>
              </a:ext>
            </a:extLst>
          </p:cNvPr>
          <p:cNvSpPr/>
          <p:nvPr/>
        </p:nvSpPr>
        <p:spPr>
          <a:xfrm>
            <a:off x="5606955" y="1034954"/>
            <a:ext cx="3286835" cy="308211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D665E-D3D8-6D5D-F2B0-40B5028C045B}"/>
              </a:ext>
            </a:extLst>
          </p:cNvPr>
          <p:cNvSpPr/>
          <p:nvPr/>
        </p:nvSpPr>
        <p:spPr>
          <a:xfrm>
            <a:off x="8296507" y="5140712"/>
            <a:ext cx="290866" cy="1037794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DC0A4C-2491-32F5-A18C-0EE962DBA9BA}"/>
              </a:ext>
            </a:extLst>
          </p:cNvPr>
          <p:cNvSpPr txBox="1">
            <a:spLocks/>
          </p:cNvSpPr>
          <p:nvPr/>
        </p:nvSpPr>
        <p:spPr>
          <a:xfrm>
            <a:off x="0" y="4880163"/>
            <a:ext cx="11318903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200" dirty="0">
                <a:ea typeface="+mj-lt"/>
                <a:cs typeface="+mj-lt"/>
              </a:rPr>
              <a:t> </a:t>
            </a:r>
            <a:br>
              <a:rPr lang="en-US" spc="200" dirty="0">
                <a:ea typeface="+mj-lt"/>
                <a:cs typeface="+mj-lt"/>
              </a:rPr>
            </a:br>
            <a:br>
              <a:rPr lang="en-US" spc="200" dirty="0">
                <a:ea typeface="+mj-lt"/>
                <a:cs typeface="+mj-lt"/>
              </a:rPr>
            </a:br>
            <a:r>
              <a:rPr lang="en-US" spc="200" dirty="0">
                <a:ea typeface="+mj-lt"/>
                <a:cs typeface="+mj-lt"/>
              </a:rPr>
              <a:t> </a:t>
            </a:r>
            <a:r>
              <a:rPr lang="en-US" sz="3200" spc="200" dirty="0">
                <a:ea typeface="+mj-lt"/>
                <a:cs typeface="+mj-lt"/>
              </a:rPr>
              <a:t>RESULT OF OUR UNSUPERVISED TECHNIQUE FOR INTRA-CATEGORY MOTION TRANSFER </a:t>
            </a:r>
            <a:endParaRPr lang="en-US" sz="3200" dirty="0"/>
          </a:p>
          <a:p>
            <a:pPr algn="r"/>
            <a:endParaRPr lang="en-US" spc="200" dirty="0">
              <a:solidFill>
                <a:srgbClr val="FFFFFF"/>
              </a:solidFill>
            </a:endParaRPr>
          </a:p>
        </p:txBody>
      </p:sp>
      <p:pic>
        <p:nvPicPr>
          <p:cNvPr id="7" name="Picture 6" descr="A picture containing text, clipart, tableware, plate&#10;&#10;Description automatically generated">
            <a:extLst>
              <a:ext uri="{FF2B5EF4-FFF2-40B4-BE49-F238E27FC236}">
                <a16:creationId xmlns:a16="http://schemas.microsoft.com/office/drawing/2014/main" id="{3D5644B9-499F-67FB-D6DF-A6239CDF4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075" y="4649861"/>
            <a:ext cx="3981583" cy="661115"/>
          </a:xfrm>
          <a:prstGeom prst="rect">
            <a:avLst/>
          </a:prstGeom>
        </p:spPr>
      </p:pic>
      <p:pic>
        <p:nvPicPr>
          <p:cNvPr id="9" name="Picture 2">
            <a:hlinkClick r:id="" action="ppaction://media"/>
            <a:extLst>
              <a:ext uri="{FF2B5EF4-FFF2-40B4-BE49-F238E27FC236}">
                <a16:creationId xmlns:a16="http://schemas.microsoft.com/office/drawing/2014/main" id="{8087E31B-C26B-9C1E-A9BF-F5B05448FD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67.0068"/>
                </p14:media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513434" y="54720"/>
            <a:ext cx="11013396" cy="4512583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8F3E0D3-2AC9-998E-579D-E4C1D3D67E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28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7"/>
    </mc:Choice>
    <mc:Fallback xmlns="">
      <p:transition spd="slow" advTm="1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9"/>
        <p14:stopEvt time="18767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9238970C-19DE-438D-80D2-5CF969055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4B1E3F6-167B-40F3-B303-9A931BAB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28" y="484632"/>
            <a:ext cx="11244036" cy="5880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D346A-8C34-A88A-C59A-217ADD10F9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65356" y="810275"/>
            <a:ext cx="7020747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spc="200">
                <a:solidFill>
                  <a:srgbClr val="FFFFFF"/>
                </a:solidFill>
              </a:rPr>
              <a:t> </a:t>
            </a:r>
            <a:br>
              <a:rPr lang="en-US" sz="6600" spc="200">
                <a:solidFill>
                  <a:srgbClr val="FFFFFF"/>
                </a:solidFill>
              </a:rPr>
            </a:br>
            <a:br>
              <a:rPr lang="en-US" sz="6600" spc="200">
                <a:solidFill>
                  <a:srgbClr val="FFFFFF"/>
                </a:solidFill>
              </a:rPr>
            </a:br>
            <a:endParaRPr lang="en-US" sz="6600" spc="200">
              <a:solidFill>
                <a:srgbClr val="FFFFFF"/>
              </a:solidFill>
            </a:endParaRPr>
          </a:p>
          <a:p>
            <a:endParaRPr lang="en-US" sz="6600" spc="200">
              <a:solidFill>
                <a:srgbClr val="FFFFFF"/>
              </a:solidFill>
            </a:endParaRP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40465A9A-0B0E-4D7B-8150-D098AC71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96290"/>
            <a:ext cx="0" cy="36576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ED864F-E901-81D9-ABE5-41C1EDD304BA}"/>
              </a:ext>
            </a:extLst>
          </p:cNvPr>
          <p:cNvSpPr txBox="1"/>
          <p:nvPr/>
        </p:nvSpPr>
        <p:spPr>
          <a:xfrm>
            <a:off x="4143221" y="3042356"/>
            <a:ext cx="683653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chemeClr val="tx2"/>
                </a:solidFill>
                <a:ea typeface="+mn-lt"/>
                <a:cs typeface="+mn-lt"/>
              </a:rPr>
              <a:t>Overview of Transfer4D</a:t>
            </a:r>
          </a:p>
          <a:p>
            <a:endParaRPr lang="en-US" sz="4800">
              <a:solidFill>
                <a:schemeClr val="tx2"/>
              </a:solidFill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B602445-707A-B3BB-CF4D-BC472A675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437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2748">
        <p:fade/>
      </p:transition>
    </mc:Choice>
    <mc:Fallback xmlns="">
      <p:transition spd="med" advTm="2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c256272-ed63-40c3-a0f1-8c1ef70fea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992562D070EE4487A8F1B8F8E55220" ma:contentTypeVersion="14" ma:contentTypeDescription="Create a new document." ma:contentTypeScope="" ma:versionID="799ac2e6c2f782b0c10078a536171d70">
  <xsd:schema xmlns:xsd="http://www.w3.org/2001/XMLSchema" xmlns:xs="http://www.w3.org/2001/XMLSchema" xmlns:p="http://schemas.microsoft.com/office/2006/metadata/properties" xmlns:ns3="3c256272-ed63-40c3-a0f1-8c1ef70fea86" xmlns:ns4="46d7a397-f2d5-436b-8c5e-cc5bae85fe98" targetNamespace="http://schemas.microsoft.com/office/2006/metadata/properties" ma:root="true" ma:fieldsID="0068223588f976e8a73e423b53124e69" ns3:_="" ns4:_="">
    <xsd:import namespace="3c256272-ed63-40c3-a0f1-8c1ef70fea86"/>
    <xsd:import namespace="46d7a397-f2d5-436b-8c5e-cc5bae85fe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  <xsd:element ref="ns3:MediaLengthInSeconds" minOccurs="0"/>
                <xsd:element ref="ns3:MediaServiceDateTake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56272-ed63-40c3-a0f1-8c1ef70fea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7a397-f2d5-436b-8c5e-cc5bae85fe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C86440-AC39-4BEF-9AF9-B3CDA1074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EC1DC4-D3C2-4CFA-BD4B-2055C5E91BA9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3c256272-ed63-40c3-a0f1-8c1ef70fea86"/>
    <ds:schemaRef ds:uri="46d7a397-f2d5-436b-8c5e-cc5bae85fe9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B026AB5-AC69-4C9C-9CAE-0DD9DC19AF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256272-ed63-40c3-a0f1-8c1ef70fea86"/>
    <ds:schemaRef ds:uri="46d7a397-f2d5-436b-8c5e-cc5bae85fe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</TotalTime>
  <Words>1771</Words>
  <Application>Microsoft Office PowerPoint</Application>
  <PresentationFormat>Widescreen</PresentationFormat>
  <Paragraphs>210</Paragraphs>
  <Slides>30</Slides>
  <Notes>26</Notes>
  <HiddenSlides>1</HiddenSlides>
  <MMClips>39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Integral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Problem statement</vt:lpstr>
      <vt:lpstr>PowerPoint Presentation</vt:lpstr>
      <vt:lpstr>PowerPoint Presentation</vt:lpstr>
      <vt:lpstr>PowerPoint Presentation</vt:lpstr>
      <vt:lpstr>    </vt:lpstr>
      <vt:lpstr>Challenges to Democratization via Frugal sensors </vt:lpstr>
      <vt:lpstr>Challenges to Democratization via Frugal sensors </vt:lpstr>
      <vt:lpstr>Challenges to Democratization via Frugal sensors </vt:lpstr>
      <vt:lpstr>Challenges to Democratization via Frugal sensors </vt:lpstr>
      <vt:lpstr>    </vt:lpstr>
      <vt:lpstr>overview</vt:lpstr>
      <vt:lpstr>overview</vt:lpstr>
      <vt:lpstr>overview</vt:lpstr>
      <vt:lpstr>overview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   </vt:lpstr>
      <vt:lpstr>PowerPoint Presentation</vt:lpstr>
      <vt:lpstr>Animation Transfer  BIPEDS</vt:lpstr>
      <vt:lpstr>Animation Transfer Quadrupeds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Shubh</dc:creator>
  <cp:lastModifiedBy>Shubh Maheshwari</cp:lastModifiedBy>
  <cp:revision>103</cp:revision>
  <dcterms:created xsi:type="dcterms:W3CDTF">2022-11-13T13:49:13Z</dcterms:created>
  <dcterms:modified xsi:type="dcterms:W3CDTF">2023-06-02T05:48:09Z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0x01010024992562D070EE4487A8F1B8F8E55220</vt:lpwstr>
  </property>
</Properties>
</file>