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21945600" cx="3291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j6FdmaA2XK+ldj3CnLtmgnjshu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34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34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34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34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34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34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34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34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34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 name="Shape 13"/>
        <p:cNvGrpSpPr/>
        <p:nvPr/>
      </p:nvGrpSpPr>
      <p:grpSpPr>
        <a:xfrm>
          <a:off x="0" y="0"/>
          <a:ext cx="0" cy="0"/>
          <a:chOff x="0" y="0"/>
          <a:chExt cx="0" cy="0"/>
        </a:xfrm>
      </p:grpSpPr>
      <p:sp>
        <p:nvSpPr>
          <p:cNvPr id="14" name="Google Shape;1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 name="Google Shape;1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B AI" type="tx">
  <p:cSld name="TITLE_AND_BODY">
    <p:spTree>
      <p:nvGrpSpPr>
        <p:cNvPr id="9" name="Shape 9"/>
        <p:cNvGrpSpPr/>
        <p:nvPr/>
      </p:nvGrpSpPr>
      <p:grpSpPr>
        <a:xfrm>
          <a:off x="0" y="0"/>
          <a:ext cx="0" cy="0"/>
          <a:chOff x="0" y="0"/>
          <a:chExt cx="0" cy="0"/>
        </a:xfrm>
      </p:grpSpPr>
      <p:sp>
        <p:nvSpPr>
          <p:cNvPr id="10" name="Google Shape;10;p3"/>
          <p:cNvSpPr txBox="1"/>
          <p:nvPr>
            <p:ph idx="12" type="sldNum"/>
          </p:nvPr>
        </p:nvSpPr>
        <p:spPr>
          <a:xfrm>
            <a:off x="15910559" y="19756119"/>
            <a:ext cx="7680961" cy="1168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B AI Research ">
  <p:cSld name="FB AI Research ">
    <p:spTree>
      <p:nvGrpSpPr>
        <p:cNvPr id="11" name="Shape 11"/>
        <p:cNvGrpSpPr/>
        <p:nvPr/>
      </p:nvGrpSpPr>
      <p:grpSpPr>
        <a:xfrm>
          <a:off x="0" y="0"/>
          <a:ext cx="0" cy="0"/>
          <a:chOff x="0" y="0"/>
          <a:chExt cx="0" cy="0"/>
        </a:xfrm>
      </p:grpSpPr>
      <p:sp>
        <p:nvSpPr>
          <p:cNvPr id="12" name="Google Shape;12;p4"/>
          <p:cNvSpPr txBox="1"/>
          <p:nvPr>
            <p:ph idx="12" type="sldNum"/>
          </p:nvPr>
        </p:nvSpPr>
        <p:spPr>
          <a:xfrm>
            <a:off x="15910559" y="19756119"/>
            <a:ext cx="7680961" cy="1168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645920" y="294640"/>
            <a:ext cx="29626561" cy="4826001"/>
          </a:xfrm>
          <a:prstGeom prst="rect">
            <a:avLst/>
          </a:prstGeom>
          <a:noFill/>
          <a:ln>
            <a:noFill/>
          </a:ln>
        </p:spPr>
        <p:txBody>
          <a:bodyPr anchorCtr="0" anchor="ctr" bIns="45700" lIns="45700" spcFirstLastPara="1" rIns="45700" wrap="square" tIns="45700">
            <a:noAutofit/>
          </a:bodyPr>
          <a:lstStyle>
            <a:lvl1pPr lvl="0" marR="0" rtl="0" algn="l">
              <a:lnSpc>
                <a:spcPct val="90000"/>
              </a:lnSpc>
              <a:spcBef>
                <a:spcPts val="0"/>
              </a:spcBef>
              <a:spcAft>
                <a:spcPts val="0"/>
              </a:spcAft>
              <a:buClr>
                <a:srgbClr val="000000"/>
              </a:buClr>
              <a:buSzPts val="14000"/>
              <a:buFont typeface="Calibri"/>
              <a:buNone/>
              <a:defRPr b="0" i="0" sz="14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14000"/>
              <a:buFont typeface="Calibri"/>
              <a:buNone/>
              <a:defRPr b="0" i="0" sz="140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14000"/>
              <a:buFont typeface="Calibri"/>
              <a:buNone/>
              <a:defRPr b="0" i="0" sz="140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14000"/>
              <a:buFont typeface="Calibri"/>
              <a:buNone/>
              <a:defRPr b="0" i="0" sz="140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14000"/>
              <a:buFont typeface="Calibri"/>
              <a:buNone/>
              <a:defRPr b="0" i="0" sz="140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14000"/>
              <a:buFont typeface="Calibri"/>
              <a:buNone/>
              <a:defRPr b="0" i="0" sz="140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14000"/>
              <a:buFont typeface="Calibri"/>
              <a:buNone/>
              <a:defRPr b="0" i="0" sz="140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14000"/>
              <a:buFont typeface="Calibri"/>
              <a:buNone/>
              <a:defRPr b="0" i="0" sz="140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14000"/>
              <a:buFont typeface="Calibri"/>
              <a:buNone/>
              <a:defRPr b="0" i="0" sz="14000" u="none" cap="none" strike="noStrike">
                <a:solidFill>
                  <a:srgbClr val="000000"/>
                </a:solidFill>
                <a:latin typeface="Calibri"/>
                <a:ea typeface="Calibri"/>
                <a:cs typeface="Calibri"/>
                <a:sym typeface="Calibri"/>
              </a:defRPr>
            </a:lvl9pPr>
          </a:lstStyle>
          <a:p/>
        </p:txBody>
      </p:sp>
      <p:sp>
        <p:nvSpPr>
          <p:cNvPr id="7" name="Google Shape;7;p2"/>
          <p:cNvSpPr txBox="1"/>
          <p:nvPr>
            <p:ph idx="1" type="body"/>
          </p:nvPr>
        </p:nvSpPr>
        <p:spPr>
          <a:xfrm>
            <a:off x="1645920" y="5120640"/>
            <a:ext cx="29626561" cy="16824961"/>
          </a:xfrm>
          <a:prstGeom prst="rect">
            <a:avLst/>
          </a:prstGeom>
          <a:noFill/>
          <a:ln>
            <a:noFill/>
          </a:ln>
        </p:spPr>
        <p:txBody>
          <a:bodyPr anchorCtr="0" anchor="t" bIns="45700" lIns="45700" spcFirstLastPara="1" rIns="45700" wrap="square" tIns="45700">
            <a:noAutofit/>
          </a:bodyPr>
          <a:lstStyle>
            <a:lvl1pPr indent="-793750" lvl="0" marL="457200" marR="0" rtl="0" algn="l">
              <a:lnSpc>
                <a:spcPct val="90000"/>
              </a:lnSpc>
              <a:spcBef>
                <a:spcPts val="3200"/>
              </a:spcBef>
              <a:spcAft>
                <a:spcPts val="0"/>
              </a:spcAft>
              <a:buClr>
                <a:srgbClr val="000000"/>
              </a:buClr>
              <a:buSzPts val="8900"/>
              <a:buFont typeface="Arial"/>
              <a:buChar char="•"/>
              <a:defRPr b="0" i="0" sz="8900" u="none" cap="none" strike="noStrike">
                <a:solidFill>
                  <a:srgbClr val="000000"/>
                </a:solidFill>
                <a:latin typeface="Calibri"/>
                <a:ea typeface="Calibri"/>
                <a:cs typeface="Calibri"/>
                <a:sym typeface="Calibri"/>
              </a:defRPr>
            </a:lvl1pPr>
            <a:lvl2pPr indent="-793750" lvl="1" marL="914400" marR="0" rtl="0" algn="l">
              <a:lnSpc>
                <a:spcPct val="90000"/>
              </a:lnSpc>
              <a:spcBef>
                <a:spcPts val="3200"/>
              </a:spcBef>
              <a:spcAft>
                <a:spcPts val="0"/>
              </a:spcAft>
              <a:buClr>
                <a:srgbClr val="000000"/>
              </a:buClr>
              <a:buSzPts val="8900"/>
              <a:buFont typeface="Arial"/>
              <a:buChar char="•"/>
              <a:defRPr b="0" i="0" sz="8900" u="none" cap="none" strike="noStrike">
                <a:solidFill>
                  <a:srgbClr val="000000"/>
                </a:solidFill>
                <a:latin typeface="Calibri"/>
                <a:ea typeface="Calibri"/>
                <a:cs typeface="Calibri"/>
                <a:sym typeface="Calibri"/>
              </a:defRPr>
            </a:lvl2pPr>
            <a:lvl3pPr indent="-793750" lvl="2" marL="1371600" marR="0" rtl="0" algn="l">
              <a:lnSpc>
                <a:spcPct val="90000"/>
              </a:lnSpc>
              <a:spcBef>
                <a:spcPts val="3200"/>
              </a:spcBef>
              <a:spcAft>
                <a:spcPts val="0"/>
              </a:spcAft>
              <a:buClr>
                <a:srgbClr val="000000"/>
              </a:buClr>
              <a:buSzPts val="8900"/>
              <a:buFont typeface="Arial"/>
              <a:buChar char="•"/>
              <a:defRPr b="0" i="0" sz="8900" u="none" cap="none" strike="noStrike">
                <a:solidFill>
                  <a:srgbClr val="000000"/>
                </a:solidFill>
                <a:latin typeface="Calibri"/>
                <a:ea typeface="Calibri"/>
                <a:cs typeface="Calibri"/>
                <a:sym typeface="Calibri"/>
              </a:defRPr>
            </a:lvl3pPr>
            <a:lvl4pPr indent="-793750" lvl="3" marL="1828800" marR="0" rtl="0" algn="l">
              <a:lnSpc>
                <a:spcPct val="90000"/>
              </a:lnSpc>
              <a:spcBef>
                <a:spcPts val="3200"/>
              </a:spcBef>
              <a:spcAft>
                <a:spcPts val="0"/>
              </a:spcAft>
              <a:buClr>
                <a:srgbClr val="000000"/>
              </a:buClr>
              <a:buSzPts val="8900"/>
              <a:buFont typeface="Arial"/>
              <a:buChar char="•"/>
              <a:defRPr b="0" i="0" sz="8900" u="none" cap="none" strike="noStrike">
                <a:solidFill>
                  <a:srgbClr val="000000"/>
                </a:solidFill>
                <a:latin typeface="Calibri"/>
                <a:ea typeface="Calibri"/>
                <a:cs typeface="Calibri"/>
                <a:sym typeface="Calibri"/>
              </a:defRPr>
            </a:lvl4pPr>
            <a:lvl5pPr indent="-793750" lvl="4" marL="2286000" marR="0" rtl="0" algn="l">
              <a:lnSpc>
                <a:spcPct val="90000"/>
              </a:lnSpc>
              <a:spcBef>
                <a:spcPts val="3200"/>
              </a:spcBef>
              <a:spcAft>
                <a:spcPts val="0"/>
              </a:spcAft>
              <a:buClr>
                <a:srgbClr val="000000"/>
              </a:buClr>
              <a:buSzPts val="8900"/>
              <a:buFont typeface="Arial"/>
              <a:buChar char="•"/>
              <a:defRPr b="0" i="0" sz="8900" u="none" cap="none" strike="noStrike">
                <a:solidFill>
                  <a:srgbClr val="000000"/>
                </a:solidFill>
                <a:latin typeface="Calibri"/>
                <a:ea typeface="Calibri"/>
                <a:cs typeface="Calibri"/>
                <a:sym typeface="Calibri"/>
              </a:defRPr>
            </a:lvl5pPr>
            <a:lvl6pPr indent="-793750" lvl="5" marL="2743200" marR="0" rtl="0" algn="l">
              <a:lnSpc>
                <a:spcPct val="90000"/>
              </a:lnSpc>
              <a:spcBef>
                <a:spcPts val="3200"/>
              </a:spcBef>
              <a:spcAft>
                <a:spcPts val="0"/>
              </a:spcAft>
              <a:buClr>
                <a:srgbClr val="000000"/>
              </a:buClr>
              <a:buSzPts val="8900"/>
              <a:buFont typeface="Arial"/>
              <a:buChar char="•"/>
              <a:defRPr b="0" i="0" sz="8900" u="none" cap="none" strike="noStrike">
                <a:solidFill>
                  <a:srgbClr val="000000"/>
                </a:solidFill>
                <a:latin typeface="Calibri"/>
                <a:ea typeface="Calibri"/>
                <a:cs typeface="Calibri"/>
                <a:sym typeface="Calibri"/>
              </a:defRPr>
            </a:lvl6pPr>
            <a:lvl7pPr indent="-793750" lvl="6" marL="3200400" marR="0" rtl="0" algn="l">
              <a:lnSpc>
                <a:spcPct val="90000"/>
              </a:lnSpc>
              <a:spcBef>
                <a:spcPts val="3200"/>
              </a:spcBef>
              <a:spcAft>
                <a:spcPts val="0"/>
              </a:spcAft>
              <a:buClr>
                <a:srgbClr val="000000"/>
              </a:buClr>
              <a:buSzPts val="8900"/>
              <a:buFont typeface="Arial"/>
              <a:buChar char="•"/>
              <a:defRPr b="0" i="0" sz="8900" u="none" cap="none" strike="noStrike">
                <a:solidFill>
                  <a:srgbClr val="000000"/>
                </a:solidFill>
                <a:latin typeface="Calibri"/>
                <a:ea typeface="Calibri"/>
                <a:cs typeface="Calibri"/>
                <a:sym typeface="Calibri"/>
              </a:defRPr>
            </a:lvl7pPr>
            <a:lvl8pPr indent="-793750" lvl="7" marL="3657600" marR="0" rtl="0" algn="l">
              <a:lnSpc>
                <a:spcPct val="90000"/>
              </a:lnSpc>
              <a:spcBef>
                <a:spcPts val="3200"/>
              </a:spcBef>
              <a:spcAft>
                <a:spcPts val="0"/>
              </a:spcAft>
              <a:buClr>
                <a:srgbClr val="000000"/>
              </a:buClr>
              <a:buSzPts val="8900"/>
              <a:buFont typeface="Arial"/>
              <a:buChar char="•"/>
              <a:defRPr b="0" i="0" sz="8900" u="none" cap="none" strike="noStrike">
                <a:solidFill>
                  <a:srgbClr val="000000"/>
                </a:solidFill>
                <a:latin typeface="Calibri"/>
                <a:ea typeface="Calibri"/>
                <a:cs typeface="Calibri"/>
                <a:sym typeface="Calibri"/>
              </a:defRPr>
            </a:lvl8pPr>
            <a:lvl9pPr indent="-793750" lvl="8" marL="4114800" marR="0" rtl="0" algn="l">
              <a:lnSpc>
                <a:spcPct val="90000"/>
              </a:lnSpc>
              <a:spcBef>
                <a:spcPts val="3200"/>
              </a:spcBef>
              <a:spcAft>
                <a:spcPts val="0"/>
              </a:spcAft>
              <a:buClr>
                <a:srgbClr val="000000"/>
              </a:buClr>
              <a:buSzPts val="8900"/>
              <a:buFont typeface="Arial"/>
              <a:buChar char="•"/>
              <a:defRPr b="0" i="0" sz="8900" u="none" cap="none" strike="noStrike">
                <a:solidFill>
                  <a:srgbClr val="000000"/>
                </a:solidFill>
                <a:latin typeface="Calibri"/>
                <a:ea typeface="Calibri"/>
                <a:cs typeface="Calibri"/>
                <a:sym typeface="Calibri"/>
              </a:defRPr>
            </a:lvl9pPr>
          </a:lstStyle>
          <a:p/>
        </p:txBody>
      </p:sp>
      <p:sp>
        <p:nvSpPr>
          <p:cNvPr id="8" name="Google Shape;8;p2"/>
          <p:cNvSpPr txBox="1"/>
          <p:nvPr>
            <p:ph idx="12" type="sldNum"/>
          </p:nvPr>
        </p:nvSpPr>
        <p:spPr>
          <a:xfrm>
            <a:off x="15910559" y="19756119"/>
            <a:ext cx="7680961" cy="11684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mailto:maheshwarishubh98@gmail.com" TargetMode="External"/><Relationship Id="rId10" Type="http://schemas.openxmlformats.org/officeDocument/2006/relationships/hyperlink" Target="https://transfer4d.github.io/" TargetMode="External"/><Relationship Id="rId13" Type="http://schemas.openxmlformats.org/officeDocument/2006/relationships/image" Target="../media/image4.png"/><Relationship Id="rId12" Type="http://schemas.openxmlformats.org/officeDocument/2006/relationships/hyperlink" Target="http://cvpr2023.thecvf.com/virtual/2023/poster/22059"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8.png"/><Relationship Id="rId9" Type="http://schemas.openxmlformats.org/officeDocument/2006/relationships/image" Target="../media/image9.jpg"/><Relationship Id="rId15" Type="http://schemas.openxmlformats.org/officeDocument/2006/relationships/image" Target="../media/image10.png"/><Relationship Id="rId14" Type="http://schemas.openxmlformats.org/officeDocument/2006/relationships/image" Target="../media/image2.png"/><Relationship Id="rId17" Type="http://schemas.openxmlformats.org/officeDocument/2006/relationships/image" Target="../media/image14.jpg"/><Relationship Id="rId16" Type="http://schemas.openxmlformats.org/officeDocument/2006/relationships/image" Target="../media/image13.png"/><Relationship Id="rId5" Type="http://schemas.openxmlformats.org/officeDocument/2006/relationships/image" Target="../media/image11.jpg"/><Relationship Id="rId19" Type="http://schemas.openxmlformats.org/officeDocument/2006/relationships/image" Target="../media/image6.png"/><Relationship Id="rId6" Type="http://schemas.openxmlformats.org/officeDocument/2006/relationships/image" Target="../media/image7.png"/><Relationship Id="rId18" Type="http://schemas.openxmlformats.org/officeDocument/2006/relationships/image" Target="../media/image3.jpg"/><Relationship Id="rId7" Type="http://schemas.openxmlformats.org/officeDocument/2006/relationships/image" Target="../media/image1.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 name="Shape 16"/>
        <p:cNvGrpSpPr/>
        <p:nvPr/>
      </p:nvGrpSpPr>
      <p:grpSpPr>
        <a:xfrm>
          <a:off x="0" y="0"/>
          <a:ext cx="0" cy="0"/>
          <a:chOff x="0" y="0"/>
          <a:chExt cx="0" cy="0"/>
        </a:xfrm>
      </p:grpSpPr>
      <p:sp>
        <p:nvSpPr>
          <p:cNvPr id="17" name="Google Shape;17;p1"/>
          <p:cNvSpPr txBox="1"/>
          <p:nvPr/>
        </p:nvSpPr>
        <p:spPr>
          <a:xfrm>
            <a:off x="3029275" y="429025"/>
            <a:ext cx="24555000" cy="9696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i="1" lang="en-US" sz="5700">
                <a:solidFill>
                  <a:srgbClr val="0B5394"/>
                </a:solidFill>
                <a:latin typeface="Times New Roman"/>
                <a:ea typeface="Times New Roman"/>
                <a:cs typeface="Times New Roman"/>
                <a:sym typeface="Times New Roman"/>
              </a:rPr>
              <a:t>Transfer4D</a:t>
            </a:r>
            <a:r>
              <a:rPr b="1" lang="en-US" sz="5700">
                <a:solidFill>
                  <a:srgbClr val="0B5394"/>
                </a:solidFill>
                <a:latin typeface="Times New Roman"/>
                <a:ea typeface="Times New Roman"/>
                <a:cs typeface="Times New Roman"/>
                <a:sym typeface="Times New Roman"/>
              </a:rPr>
              <a:t>: A framework for frugal motion capture and deformation transfer</a:t>
            </a:r>
            <a:endParaRPr b="1" sz="5700">
              <a:solidFill>
                <a:srgbClr val="0B5394"/>
              </a:solidFill>
              <a:latin typeface="Times New Roman"/>
              <a:ea typeface="Times New Roman"/>
              <a:cs typeface="Times New Roman"/>
              <a:sym typeface="Times New Roman"/>
            </a:endParaRPr>
          </a:p>
        </p:txBody>
      </p:sp>
      <p:sp>
        <p:nvSpPr>
          <p:cNvPr id="18" name="Google Shape;18;p1"/>
          <p:cNvSpPr txBox="1"/>
          <p:nvPr/>
        </p:nvSpPr>
        <p:spPr>
          <a:xfrm>
            <a:off x="986246" y="8287543"/>
            <a:ext cx="9064500" cy="307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100"/>
              <a:buFont typeface="Arial"/>
              <a:buNone/>
            </a:pPr>
            <a:r>
              <a:t/>
            </a:r>
            <a:endParaRPr/>
          </a:p>
        </p:txBody>
      </p:sp>
      <p:pic>
        <p:nvPicPr>
          <p:cNvPr descr="Interpolation end reference image." id="19" name="Google Shape;19;p1"/>
          <p:cNvPicPr preferRelativeResize="0"/>
          <p:nvPr/>
        </p:nvPicPr>
        <p:blipFill rotWithShape="1">
          <a:blip r:embed="rId3">
            <a:alphaModFix/>
          </a:blip>
          <a:srcRect b="49310" l="0" r="0" t="0"/>
          <a:stretch/>
        </p:blipFill>
        <p:spPr>
          <a:xfrm>
            <a:off x="22528125" y="9771936"/>
            <a:ext cx="9960024" cy="4048764"/>
          </a:xfrm>
          <a:prstGeom prst="rect">
            <a:avLst/>
          </a:prstGeom>
          <a:noFill/>
          <a:ln>
            <a:noFill/>
          </a:ln>
        </p:spPr>
      </p:pic>
      <p:pic>
        <p:nvPicPr>
          <p:cNvPr id="20" name="Google Shape;20;p1"/>
          <p:cNvPicPr preferRelativeResize="0"/>
          <p:nvPr/>
        </p:nvPicPr>
        <p:blipFill rotWithShape="1">
          <a:blip r:embed="rId4">
            <a:alphaModFix/>
          </a:blip>
          <a:srcRect b="0" l="1661" r="0" t="0"/>
          <a:stretch/>
        </p:blipFill>
        <p:spPr>
          <a:xfrm>
            <a:off x="28540975" y="357950"/>
            <a:ext cx="4099576" cy="1401700"/>
          </a:xfrm>
          <a:prstGeom prst="rect">
            <a:avLst/>
          </a:prstGeom>
          <a:noFill/>
          <a:ln>
            <a:noFill/>
          </a:ln>
        </p:spPr>
      </p:pic>
      <p:pic>
        <p:nvPicPr>
          <p:cNvPr id="21" name="Google Shape;21;p1"/>
          <p:cNvPicPr preferRelativeResize="0"/>
          <p:nvPr/>
        </p:nvPicPr>
        <p:blipFill rotWithShape="1">
          <a:blip r:embed="rId5">
            <a:alphaModFix/>
          </a:blip>
          <a:srcRect b="0" l="0" r="0" t="0"/>
          <a:stretch/>
        </p:blipFill>
        <p:spPr>
          <a:xfrm>
            <a:off x="475050" y="9885975"/>
            <a:ext cx="10365000" cy="5983774"/>
          </a:xfrm>
          <a:prstGeom prst="rect">
            <a:avLst/>
          </a:prstGeom>
          <a:noFill/>
          <a:ln cap="flat" cmpd="sng" w="28575">
            <a:solidFill>
              <a:schemeClr val="dk2"/>
            </a:solidFill>
            <a:prstDash val="solid"/>
            <a:round/>
            <a:headEnd len="sm" w="sm" type="none"/>
            <a:tailEnd len="sm" w="sm" type="none"/>
          </a:ln>
        </p:spPr>
      </p:pic>
      <p:sp>
        <p:nvSpPr>
          <p:cNvPr id="22" name="Google Shape;22;p1"/>
          <p:cNvSpPr txBox="1"/>
          <p:nvPr/>
        </p:nvSpPr>
        <p:spPr>
          <a:xfrm>
            <a:off x="11508700" y="2278375"/>
            <a:ext cx="10627200" cy="13446300"/>
          </a:xfrm>
          <a:prstGeom prst="rect">
            <a:avLst/>
          </a:prstGeom>
          <a:noFill/>
          <a:ln>
            <a:noFill/>
          </a:ln>
        </p:spPr>
        <p:txBody>
          <a:bodyPr anchorCtr="0" anchor="t" bIns="91425" lIns="91425" spcFirstLastPara="1" rIns="91425" wrap="square" tIns="91425">
            <a:spAutoFit/>
          </a:bodyPr>
          <a:lstStyle/>
          <a:p>
            <a:pPr indent="0" lvl="0" marL="0" rtl="0" algn="ctr">
              <a:lnSpc>
                <a:spcPct val="112500"/>
              </a:lnSpc>
              <a:spcBef>
                <a:spcPts val="0"/>
              </a:spcBef>
              <a:spcAft>
                <a:spcPts val="0"/>
              </a:spcAft>
              <a:buNone/>
            </a:pPr>
            <a:r>
              <a:rPr b="1" lang="en-US" sz="2800">
                <a:solidFill>
                  <a:srgbClr val="363636"/>
                </a:solidFill>
                <a:latin typeface="Times New Roman"/>
                <a:ea typeface="Times New Roman"/>
                <a:cs typeface="Times New Roman"/>
                <a:sym typeface="Times New Roman"/>
              </a:rPr>
              <a:t>How it works</a:t>
            </a:r>
            <a:endParaRPr b="1" sz="2800">
              <a:solidFill>
                <a:srgbClr val="363636"/>
              </a:solidFill>
              <a:latin typeface="Times New Roman"/>
              <a:ea typeface="Times New Roman"/>
              <a:cs typeface="Times New Roman"/>
              <a:sym typeface="Times New Roman"/>
            </a:endParaRPr>
          </a:p>
          <a:p>
            <a:pPr indent="0" lvl="0" marL="0" rtl="0" algn="ctr">
              <a:lnSpc>
                <a:spcPct val="112500"/>
              </a:lnSpc>
              <a:spcBef>
                <a:spcPts val="0"/>
              </a:spcBef>
              <a:spcAft>
                <a:spcPts val="0"/>
              </a:spcAft>
              <a:buNone/>
            </a:pPr>
            <a:r>
              <a:t/>
            </a:r>
            <a:endParaRPr b="1" sz="2100">
              <a:solidFill>
                <a:srgbClr val="363636"/>
              </a:solidFill>
              <a:latin typeface="Times New Roman"/>
              <a:ea typeface="Times New Roman"/>
              <a:cs typeface="Times New Roman"/>
              <a:sym typeface="Times New Roman"/>
            </a:endParaRPr>
          </a:p>
          <a:p>
            <a:pPr indent="0" lvl="0" marL="0" rtl="0" algn="ctr">
              <a:lnSpc>
                <a:spcPct val="112500"/>
              </a:lnSpc>
              <a:spcBef>
                <a:spcPts val="0"/>
              </a:spcBef>
              <a:spcAft>
                <a:spcPts val="0"/>
              </a:spcAft>
              <a:buNone/>
            </a:pPr>
            <a:r>
              <a:t/>
            </a:r>
            <a:endParaRPr b="1" sz="2100">
              <a:solidFill>
                <a:srgbClr val="363636"/>
              </a:solidFill>
              <a:latin typeface="Times New Roman"/>
              <a:ea typeface="Times New Roman"/>
              <a:cs typeface="Times New Roman"/>
              <a:sym typeface="Times New Roman"/>
            </a:endParaRPr>
          </a:p>
          <a:p>
            <a:pPr indent="0" lvl="0" marL="0" rtl="0" algn="ctr">
              <a:lnSpc>
                <a:spcPct val="112500"/>
              </a:lnSpc>
              <a:spcBef>
                <a:spcPts val="0"/>
              </a:spcBef>
              <a:spcAft>
                <a:spcPts val="0"/>
              </a:spcAft>
              <a:buNone/>
            </a:pPr>
            <a:r>
              <a:t/>
            </a:r>
            <a:endParaRPr b="1" sz="2100">
              <a:solidFill>
                <a:srgbClr val="363636"/>
              </a:solidFill>
              <a:latin typeface="Times New Roman"/>
              <a:ea typeface="Times New Roman"/>
              <a:cs typeface="Times New Roman"/>
              <a:sym typeface="Times New Roman"/>
            </a:endParaRPr>
          </a:p>
          <a:p>
            <a:pPr indent="0" lvl="0" marL="0" rtl="0" algn="ctr">
              <a:lnSpc>
                <a:spcPct val="112500"/>
              </a:lnSpc>
              <a:spcBef>
                <a:spcPts val="0"/>
              </a:spcBef>
              <a:spcAft>
                <a:spcPts val="0"/>
              </a:spcAft>
              <a:buNone/>
            </a:pPr>
            <a:r>
              <a:t/>
            </a:r>
            <a:endParaRPr b="1" sz="2100">
              <a:solidFill>
                <a:srgbClr val="363636"/>
              </a:solidFill>
              <a:latin typeface="Times New Roman"/>
              <a:ea typeface="Times New Roman"/>
              <a:cs typeface="Times New Roman"/>
              <a:sym typeface="Times New Roman"/>
            </a:endParaRPr>
          </a:p>
          <a:p>
            <a:pPr indent="0" lvl="0" marL="0" rtl="0" algn="ctr">
              <a:lnSpc>
                <a:spcPct val="112500"/>
              </a:lnSpc>
              <a:spcBef>
                <a:spcPts val="0"/>
              </a:spcBef>
              <a:spcAft>
                <a:spcPts val="0"/>
              </a:spcAft>
              <a:buNone/>
            </a:pPr>
            <a:r>
              <a:t/>
            </a:r>
            <a:endParaRPr b="1" sz="2100">
              <a:solidFill>
                <a:srgbClr val="363636"/>
              </a:solidFill>
              <a:latin typeface="Times New Roman"/>
              <a:ea typeface="Times New Roman"/>
              <a:cs typeface="Times New Roman"/>
              <a:sym typeface="Times New Roman"/>
            </a:endParaRPr>
          </a:p>
          <a:p>
            <a:pPr indent="0" lvl="0" marL="0" rtl="0" algn="ctr">
              <a:lnSpc>
                <a:spcPct val="112500"/>
              </a:lnSpc>
              <a:spcBef>
                <a:spcPts val="0"/>
              </a:spcBef>
              <a:spcAft>
                <a:spcPts val="0"/>
              </a:spcAft>
              <a:buNone/>
            </a:pPr>
            <a:r>
              <a:t/>
            </a:r>
            <a:endParaRPr b="1" sz="2100">
              <a:solidFill>
                <a:srgbClr val="363636"/>
              </a:solidFill>
              <a:latin typeface="Times New Roman"/>
              <a:ea typeface="Times New Roman"/>
              <a:cs typeface="Times New Roman"/>
              <a:sym typeface="Times New Roman"/>
            </a:endParaRPr>
          </a:p>
          <a:p>
            <a:pPr indent="0" lvl="0" marL="0" rtl="0" algn="ctr">
              <a:lnSpc>
                <a:spcPct val="112500"/>
              </a:lnSpc>
              <a:spcBef>
                <a:spcPts val="0"/>
              </a:spcBef>
              <a:spcAft>
                <a:spcPts val="0"/>
              </a:spcAft>
              <a:buNone/>
            </a:pPr>
            <a:r>
              <a:t/>
            </a:r>
            <a:endParaRPr b="1" sz="2100">
              <a:solidFill>
                <a:srgbClr val="363636"/>
              </a:solidFill>
              <a:latin typeface="Times New Roman"/>
              <a:ea typeface="Times New Roman"/>
              <a:cs typeface="Times New Roman"/>
              <a:sym typeface="Times New Roman"/>
            </a:endParaRPr>
          </a:p>
          <a:p>
            <a:pPr indent="0" lvl="0" marL="0" rtl="0" algn="ctr">
              <a:lnSpc>
                <a:spcPct val="112500"/>
              </a:lnSpc>
              <a:spcBef>
                <a:spcPts val="0"/>
              </a:spcBef>
              <a:spcAft>
                <a:spcPts val="0"/>
              </a:spcAft>
              <a:buNone/>
            </a:pPr>
            <a:r>
              <a:t/>
            </a:r>
            <a:endParaRPr b="1" sz="2100">
              <a:solidFill>
                <a:srgbClr val="363636"/>
              </a:solidFill>
              <a:latin typeface="Times New Roman"/>
              <a:ea typeface="Times New Roman"/>
              <a:cs typeface="Times New Roman"/>
              <a:sym typeface="Times New Roman"/>
            </a:endParaRPr>
          </a:p>
          <a:p>
            <a:pPr indent="0" lvl="0" marL="0" rtl="0" algn="ctr">
              <a:lnSpc>
                <a:spcPct val="112500"/>
              </a:lnSpc>
              <a:spcBef>
                <a:spcPts val="0"/>
              </a:spcBef>
              <a:spcAft>
                <a:spcPts val="0"/>
              </a:spcAft>
              <a:buNone/>
            </a:pPr>
            <a:r>
              <a:t/>
            </a:r>
            <a:endParaRPr b="1" sz="2100">
              <a:solidFill>
                <a:srgbClr val="363636"/>
              </a:solidFill>
              <a:latin typeface="Times New Roman"/>
              <a:ea typeface="Times New Roman"/>
              <a:cs typeface="Times New Roman"/>
              <a:sym typeface="Times New Roman"/>
            </a:endParaRPr>
          </a:p>
          <a:p>
            <a:pPr indent="0" lvl="0" marL="0" rtl="0" algn="ctr">
              <a:lnSpc>
                <a:spcPct val="112500"/>
              </a:lnSpc>
              <a:spcBef>
                <a:spcPts val="0"/>
              </a:spcBef>
              <a:spcAft>
                <a:spcPts val="0"/>
              </a:spcAft>
              <a:buNone/>
            </a:pPr>
            <a:r>
              <a:t/>
            </a:r>
            <a:endParaRPr b="1" sz="2100">
              <a:solidFill>
                <a:srgbClr val="363636"/>
              </a:solidFill>
              <a:latin typeface="Times New Roman"/>
              <a:ea typeface="Times New Roman"/>
              <a:cs typeface="Times New Roman"/>
              <a:sym typeface="Times New Roman"/>
            </a:endParaRPr>
          </a:p>
          <a:p>
            <a:pPr indent="0" lvl="0" marL="0" rtl="0" algn="ctr">
              <a:lnSpc>
                <a:spcPct val="112500"/>
              </a:lnSpc>
              <a:spcBef>
                <a:spcPts val="0"/>
              </a:spcBef>
              <a:spcAft>
                <a:spcPts val="0"/>
              </a:spcAft>
              <a:buNone/>
            </a:pPr>
            <a:r>
              <a:t/>
            </a:r>
            <a:endParaRPr b="1" sz="2100">
              <a:solidFill>
                <a:srgbClr val="363636"/>
              </a:solidFill>
              <a:latin typeface="Times New Roman"/>
              <a:ea typeface="Times New Roman"/>
              <a:cs typeface="Times New Roman"/>
              <a:sym typeface="Times New Roman"/>
            </a:endParaRPr>
          </a:p>
          <a:p>
            <a:pPr indent="0" lvl="0" marL="0" rtl="0" algn="ctr">
              <a:lnSpc>
                <a:spcPct val="112500"/>
              </a:lnSpc>
              <a:spcBef>
                <a:spcPts val="0"/>
              </a:spcBef>
              <a:spcAft>
                <a:spcPts val="0"/>
              </a:spcAft>
              <a:buNone/>
            </a:pPr>
            <a:r>
              <a:t/>
            </a:r>
            <a:endParaRPr b="1" sz="2100">
              <a:solidFill>
                <a:srgbClr val="363636"/>
              </a:solidFill>
              <a:latin typeface="Times New Roman"/>
              <a:ea typeface="Times New Roman"/>
              <a:cs typeface="Times New Roman"/>
              <a:sym typeface="Times New Roman"/>
            </a:endParaRPr>
          </a:p>
          <a:p>
            <a:pPr indent="0" lvl="0" marL="0" rtl="0" algn="ctr">
              <a:lnSpc>
                <a:spcPct val="112500"/>
              </a:lnSpc>
              <a:spcBef>
                <a:spcPts val="0"/>
              </a:spcBef>
              <a:spcAft>
                <a:spcPts val="0"/>
              </a:spcAft>
              <a:buNone/>
            </a:pPr>
            <a:r>
              <a:t/>
            </a:r>
            <a:endParaRPr b="1" sz="2100">
              <a:solidFill>
                <a:srgbClr val="363636"/>
              </a:solidFill>
              <a:latin typeface="Times New Roman"/>
              <a:ea typeface="Times New Roman"/>
              <a:cs typeface="Times New Roman"/>
              <a:sym typeface="Times New Roman"/>
            </a:endParaRPr>
          </a:p>
          <a:p>
            <a:pPr indent="0" lvl="0" marL="0" rtl="0" algn="ctr">
              <a:lnSpc>
                <a:spcPct val="112500"/>
              </a:lnSpc>
              <a:spcBef>
                <a:spcPts val="0"/>
              </a:spcBef>
              <a:spcAft>
                <a:spcPts val="0"/>
              </a:spcAft>
              <a:buNone/>
            </a:pPr>
            <a:r>
              <a:t/>
            </a:r>
            <a:endParaRPr b="1" sz="2100">
              <a:solidFill>
                <a:srgbClr val="363636"/>
              </a:solidFill>
              <a:latin typeface="Times New Roman"/>
              <a:ea typeface="Times New Roman"/>
              <a:cs typeface="Times New Roman"/>
              <a:sym typeface="Times New Roman"/>
            </a:endParaRPr>
          </a:p>
          <a:p>
            <a:pPr indent="0" lvl="0" marL="0" rtl="0" algn="l">
              <a:lnSpc>
                <a:spcPct val="112500"/>
              </a:lnSpc>
              <a:spcBef>
                <a:spcPts val="0"/>
              </a:spcBef>
              <a:spcAft>
                <a:spcPts val="0"/>
              </a:spcAft>
              <a:buNone/>
            </a:pPr>
            <a:r>
              <a:t/>
            </a:r>
            <a:endParaRPr b="1" sz="2100">
              <a:solidFill>
                <a:srgbClr val="363636"/>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en-US" sz="2100">
                <a:solidFill>
                  <a:schemeClr val="dk1"/>
                </a:solidFill>
                <a:latin typeface="Times New Roman"/>
                <a:ea typeface="Times New Roman"/>
                <a:cs typeface="Times New Roman"/>
                <a:sym typeface="Times New Roman"/>
              </a:rPr>
              <a:t>Animating a virtual character based on a real performance of an actor is a challenging task that currently requires expensive motion capture setups and additional effort by expert animators, rendering it accessible only to large production houses. The goal of our work is to democratize this task by developing a frugal alternative termed </a:t>
            </a:r>
            <a:r>
              <a:rPr b="1" lang="en-US" sz="2100">
                <a:solidFill>
                  <a:schemeClr val="dk1"/>
                </a:solidFill>
                <a:latin typeface="Times New Roman"/>
                <a:ea typeface="Times New Roman"/>
                <a:cs typeface="Times New Roman"/>
                <a:sym typeface="Times New Roman"/>
              </a:rPr>
              <a:t>Transfer4D</a:t>
            </a:r>
            <a:r>
              <a:rPr lang="en-US" sz="2100">
                <a:solidFill>
                  <a:schemeClr val="dk1"/>
                </a:solidFill>
                <a:latin typeface="Times New Roman"/>
                <a:ea typeface="Times New Roman"/>
                <a:cs typeface="Times New Roman"/>
                <a:sym typeface="Times New Roman"/>
              </a:rPr>
              <a:t> that uses only commodity depth sensors and further reduces animators' effort by automating the rigging and animation transfer process.</a:t>
            </a:r>
            <a:endParaRPr sz="2100">
              <a:solidFill>
                <a:schemeClr val="dk1"/>
              </a:solidFill>
              <a:latin typeface="Times New Roman"/>
              <a:ea typeface="Times New Roman"/>
              <a:cs typeface="Times New Roman"/>
              <a:sym typeface="Times New Roman"/>
            </a:endParaRPr>
          </a:p>
          <a:p>
            <a:pPr indent="0" lvl="0" marL="0" rtl="0" algn="just">
              <a:lnSpc>
                <a:spcPct val="115000"/>
              </a:lnSpc>
              <a:spcBef>
                <a:spcPts val="1200"/>
              </a:spcBef>
              <a:spcAft>
                <a:spcPts val="0"/>
              </a:spcAft>
              <a:buNone/>
            </a:pPr>
            <a:r>
              <a:rPr lang="en-US" sz="2100">
                <a:solidFill>
                  <a:schemeClr val="dk1"/>
                </a:solidFill>
                <a:latin typeface="Times New Roman"/>
                <a:ea typeface="Times New Roman"/>
                <a:cs typeface="Times New Roman"/>
                <a:sym typeface="Times New Roman"/>
              </a:rPr>
              <a:t>Our approach can transfer motion from an incomplete, single-view depth video to a semantically similar target mesh, unlike prior works that make a stricter assumption on the source to be noise-free and watertight.</a:t>
            </a:r>
            <a:endParaRPr sz="2100">
              <a:solidFill>
                <a:schemeClr val="dk1"/>
              </a:solidFill>
              <a:latin typeface="Times New Roman"/>
              <a:ea typeface="Times New Roman"/>
              <a:cs typeface="Times New Roman"/>
              <a:sym typeface="Times New Roman"/>
            </a:endParaRPr>
          </a:p>
          <a:p>
            <a:pPr indent="-361950" lvl="0" marL="736600" rtl="0" algn="l">
              <a:lnSpc>
                <a:spcPct val="115000"/>
              </a:lnSpc>
              <a:spcBef>
                <a:spcPts val="1200"/>
              </a:spcBef>
              <a:spcAft>
                <a:spcPts val="0"/>
              </a:spcAft>
              <a:buClr>
                <a:schemeClr val="dk1"/>
              </a:buClr>
              <a:buSzPts val="2100"/>
              <a:buFont typeface="Times New Roman"/>
              <a:buChar char="●"/>
            </a:pPr>
            <a:r>
              <a:rPr lang="en-US" sz="2100">
                <a:solidFill>
                  <a:schemeClr val="dk1"/>
                </a:solidFill>
                <a:latin typeface="Times New Roman"/>
                <a:ea typeface="Times New Roman"/>
                <a:cs typeface="Times New Roman"/>
                <a:sym typeface="Times New Roman"/>
              </a:rPr>
              <a:t>We use non-rigid reconstruction to track motion from the depth sequence, and then we rig the source object using skinning decomposition. Finally, the rig is embedded into the target object for motion retargeting.</a:t>
            </a:r>
            <a:endParaRPr sz="2100">
              <a:solidFill>
                <a:schemeClr val="dk1"/>
              </a:solidFill>
              <a:latin typeface="Times New Roman"/>
              <a:ea typeface="Times New Roman"/>
              <a:cs typeface="Times New Roman"/>
              <a:sym typeface="Times New Roman"/>
            </a:endParaRPr>
          </a:p>
          <a:p>
            <a:pPr indent="-361950" lvl="0" marL="736600" rtl="0" algn="l">
              <a:lnSpc>
                <a:spcPct val="115000"/>
              </a:lnSpc>
              <a:spcBef>
                <a:spcPts val="0"/>
              </a:spcBef>
              <a:spcAft>
                <a:spcPts val="0"/>
              </a:spcAft>
              <a:buClr>
                <a:schemeClr val="dk1"/>
              </a:buClr>
              <a:buSzPts val="2100"/>
              <a:buFont typeface="Times New Roman"/>
              <a:buChar char="●"/>
            </a:pPr>
            <a:r>
              <a:rPr lang="en-US" sz="2100">
                <a:solidFill>
                  <a:schemeClr val="dk1"/>
                </a:solidFill>
                <a:latin typeface="Times New Roman"/>
                <a:ea typeface="Times New Roman"/>
                <a:cs typeface="Times New Roman"/>
                <a:sym typeface="Times New Roman"/>
              </a:rPr>
              <a:t>To handle sparse, incomplete videos from depth video inputs and variations between source and target objects, we propose to use skeletons as an intermediary representation between motion capture and transfer.</a:t>
            </a:r>
            <a:endParaRPr sz="2100">
              <a:solidFill>
                <a:schemeClr val="dk1"/>
              </a:solidFill>
              <a:latin typeface="Times New Roman"/>
              <a:ea typeface="Times New Roman"/>
              <a:cs typeface="Times New Roman"/>
              <a:sym typeface="Times New Roman"/>
            </a:endParaRPr>
          </a:p>
          <a:p>
            <a:pPr indent="-361950" lvl="0" marL="736600" rtl="0" algn="l">
              <a:lnSpc>
                <a:spcPct val="115000"/>
              </a:lnSpc>
              <a:spcBef>
                <a:spcPts val="0"/>
              </a:spcBef>
              <a:spcAft>
                <a:spcPts val="0"/>
              </a:spcAft>
              <a:buClr>
                <a:schemeClr val="dk1"/>
              </a:buClr>
              <a:buSzPts val="2100"/>
              <a:buFont typeface="Times New Roman"/>
              <a:buChar char="●"/>
            </a:pPr>
            <a:r>
              <a:rPr lang="en-US" sz="2100">
                <a:solidFill>
                  <a:schemeClr val="dk1"/>
                </a:solidFill>
                <a:latin typeface="Times New Roman"/>
                <a:ea typeface="Times New Roman"/>
                <a:cs typeface="Times New Roman"/>
                <a:sym typeface="Times New Roman"/>
              </a:rPr>
              <a:t>We propose a novel </a:t>
            </a:r>
            <a:r>
              <a:rPr b="1" lang="en-US" sz="2100">
                <a:solidFill>
                  <a:schemeClr val="dk1"/>
                </a:solidFill>
                <a:latin typeface="Times New Roman"/>
                <a:ea typeface="Times New Roman"/>
                <a:cs typeface="Times New Roman"/>
                <a:sym typeface="Times New Roman"/>
              </a:rPr>
              <a:t>unsupervised</a:t>
            </a:r>
            <a:r>
              <a:rPr lang="en-US" sz="2100">
                <a:solidFill>
                  <a:schemeClr val="dk1"/>
                </a:solidFill>
                <a:latin typeface="Times New Roman"/>
                <a:ea typeface="Times New Roman"/>
                <a:cs typeface="Times New Roman"/>
                <a:sym typeface="Times New Roman"/>
              </a:rPr>
              <a:t> skeleton extraction pipeline from single-view depth sequence that incorporates additional geometric information, resulting in superior performance in motion reconstruction and transfer in comparison to the contemporary methods and making our approach generic.</a:t>
            </a:r>
            <a:endParaRPr sz="2100">
              <a:latin typeface="Times New Roman"/>
              <a:ea typeface="Times New Roman"/>
              <a:cs typeface="Times New Roman"/>
              <a:sym typeface="Times New Roman"/>
            </a:endParaRPr>
          </a:p>
        </p:txBody>
      </p:sp>
      <p:sp>
        <p:nvSpPr>
          <p:cNvPr id="23" name="Google Shape;23;p1"/>
          <p:cNvSpPr txBox="1"/>
          <p:nvPr/>
        </p:nvSpPr>
        <p:spPr>
          <a:xfrm>
            <a:off x="22407713" y="13796925"/>
            <a:ext cx="10051800" cy="831300"/>
          </a:xfrm>
          <a:prstGeom prst="rect">
            <a:avLst/>
          </a:prstGeom>
          <a:solidFill>
            <a:srgbClr val="F3F3F3"/>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US" sz="2100">
                <a:solidFill>
                  <a:schemeClr val="dk1"/>
                </a:solidFill>
                <a:latin typeface="Times New Roman"/>
                <a:ea typeface="Times New Roman"/>
                <a:cs typeface="Times New Roman"/>
                <a:sym typeface="Times New Roman"/>
              </a:rPr>
              <a:t>Compared to motion </a:t>
            </a:r>
            <a:r>
              <a:rPr lang="en-US" sz="2100">
                <a:solidFill>
                  <a:schemeClr val="dk1"/>
                </a:solidFill>
                <a:latin typeface="Times New Roman"/>
                <a:ea typeface="Times New Roman"/>
                <a:cs typeface="Times New Roman"/>
                <a:sym typeface="Times New Roman"/>
              </a:rPr>
              <a:t>skeleton</a:t>
            </a:r>
            <a:r>
              <a:rPr lang="en-US" sz="2100">
                <a:solidFill>
                  <a:schemeClr val="dk1"/>
                </a:solidFill>
                <a:latin typeface="Times New Roman"/>
                <a:ea typeface="Times New Roman"/>
                <a:cs typeface="Times New Roman"/>
                <a:sym typeface="Times New Roman"/>
              </a:rPr>
              <a:t> extracted from other methods, by incorporating structural cues, ours is more effective at embedding skeleton from incomplete mesh sequence.</a:t>
            </a:r>
            <a:endParaRPr sz="2100">
              <a:latin typeface="Times New Roman"/>
              <a:ea typeface="Times New Roman"/>
              <a:cs typeface="Times New Roman"/>
              <a:sym typeface="Times New Roman"/>
            </a:endParaRPr>
          </a:p>
        </p:txBody>
      </p:sp>
      <p:sp>
        <p:nvSpPr>
          <p:cNvPr id="24" name="Google Shape;24;p1"/>
          <p:cNvSpPr txBox="1"/>
          <p:nvPr/>
        </p:nvSpPr>
        <p:spPr>
          <a:xfrm>
            <a:off x="24208238" y="2132938"/>
            <a:ext cx="6787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b="1" lang="en-US" sz="2800">
                <a:solidFill>
                  <a:srgbClr val="434343"/>
                </a:solidFill>
                <a:latin typeface="Times New Roman"/>
                <a:ea typeface="Times New Roman"/>
                <a:cs typeface="Times New Roman"/>
                <a:sym typeface="Times New Roman"/>
              </a:rPr>
              <a:t>Qualitative </a:t>
            </a:r>
            <a:r>
              <a:rPr b="1" lang="en-US" sz="2800">
                <a:solidFill>
                  <a:srgbClr val="434343"/>
                </a:solidFill>
                <a:latin typeface="Times New Roman"/>
                <a:ea typeface="Times New Roman"/>
                <a:cs typeface="Times New Roman"/>
                <a:sym typeface="Times New Roman"/>
              </a:rPr>
              <a:t>Comparison</a:t>
            </a:r>
            <a:endParaRPr b="1" sz="2800">
              <a:solidFill>
                <a:srgbClr val="434343"/>
              </a:solidFill>
              <a:latin typeface="Times New Roman"/>
              <a:ea typeface="Times New Roman"/>
              <a:cs typeface="Times New Roman"/>
              <a:sym typeface="Times New Roman"/>
            </a:endParaRPr>
          </a:p>
        </p:txBody>
      </p:sp>
      <p:sp>
        <p:nvSpPr>
          <p:cNvPr id="25" name="Google Shape;25;p1"/>
          <p:cNvSpPr txBox="1"/>
          <p:nvPr/>
        </p:nvSpPr>
        <p:spPr>
          <a:xfrm>
            <a:off x="439275" y="15944200"/>
            <a:ext cx="10400700" cy="2253300"/>
          </a:xfrm>
          <a:prstGeom prst="rect">
            <a:avLst/>
          </a:prstGeom>
          <a:solidFill>
            <a:srgbClr val="F3F3F3"/>
          </a:solidFill>
          <a:ln cap="flat" cmpd="sng" w="9525">
            <a:solidFill>
              <a:srgbClr val="666666"/>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2400">
                <a:solidFill>
                  <a:srgbClr val="434343"/>
                </a:solidFill>
                <a:latin typeface="Times New Roman"/>
                <a:ea typeface="Times New Roman"/>
                <a:cs typeface="Times New Roman"/>
                <a:sym typeface="Times New Roman"/>
              </a:rPr>
              <a:t>Motion/Animation Transfer results from Transfer4D on sequences from DeformingThings4D  dataset. Skeleton in the source </a:t>
            </a:r>
            <a:r>
              <a:rPr b="1" lang="en-US" sz="2400">
                <a:solidFill>
                  <a:srgbClr val="C27BA0"/>
                </a:solidFill>
                <a:latin typeface="Times New Roman"/>
                <a:ea typeface="Times New Roman"/>
                <a:cs typeface="Times New Roman"/>
                <a:sym typeface="Times New Roman"/>
              </a:rPr>
              <a:t>(left) </a:t>
            </a:r>
            <a:r>
              <a:rPr b="1" lang="en-US" sz="2400">
                <a:solidFill>
                  <a:srgbClr val="434343"/>
                </a:solidFill>
                <a:latin typeface="Times New Roman"/>
                <a:ea typeface="Times New Roman"/>
                <a:cs typeface="Times New Roman"/>
                <a:sym typeface="Times New Roman"/>
              </a:rPr>
              <a:t>was extracted using our proposed approach and embedded into the target mesh</a:t>
            </a:r>
            <a:r>
              <a:rPr b="1" lang="en-US" sz="2400">
                <a:solidFill>
                  <a:srgbClr val="0B5394"/>
                </a:solidFill>
                <a:latin typeface="Times New Roman"/>
                <a:ea typeface="Times New Roman"/>
                <a:cs typeface="Times New Roman"/>
                <a:sym typeface="Times New Roman"/>
              </a:rPr>
              <a:t> (right)</a:t>
            </a:r>
            <a:r>
              <a:rPr b="1" lang="en-US" sz="2400">
                <a:solidFill>
                  <a:srgbClr val="434343"/>
                </a:solidFill>
                <a:latin typeface="Times New Roman"/>
                <a:ea typeface="Times New Roman"/>
                <a:cs typeface="Times New Roman"/>
                <a:sym typeface="Times New Roman"/>
              </a:rPr>
              <a:t>. Transfer4D is able to transfer motion to diverse creatures emphasizing the generality of our approach</a:t>
            </a:r>
            <a:endParaRPr sz="2100">
              <a:latin typeface="Times New Roman"/>
              <a:ea typeface="Times New Roman"/>
              <a:cs typeface="Times New Roman"/>
              <a:sym typeface="Times New Roman"/>
            </a:endParaRPr>
          </a:p>
        </p:txBody>
      </p:sp>
      <p:sp>
        <p:nvSpPr>
          <p:cNvPr id="26" name="Google Shape;26;p1"/>
          <p:cNvSpPr txBox="1"/>
          <p:nvPr/>
        </p:nvSpPr>
        <p:spPr>
          <a:xfrm>
            <a:off x="475050" y="8368950"/>
            <a:ext cx="10400700" cy="923400"/>
          </a:xfrm>
          <a:prstGeom prst="rect">
            <a:avLst/>
          </a:prstGeom>
          <a:solidFill>
            <a:srgbClr val="F3F3F3"/>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US" sz="2400">
                <a:solidFill>
                  <a:srgbClr val="434343"/>
                </a:solidFill>
                <a:latin typeface="Times New Roman"/>
                <a:ea typeface="Times New Roman"/>
                <a:cs typeface="Times New Roman"/>
                <a:sym typeface="Times New Roman"/>
              </a:rPr>
              <a:t>Transfer4D</a:t>
            </a:r>
            <a:r>
              <a:rPr b="1" lang="en-US" sz="2400">
                <a:solidFill>
                  <a:srgbClr val="434343"/>
                </a:solidFill>
                <a:latin typeface="Times New Roman"/>
                <a:ea typeface="Times New Roman"/>
                <a:cs typeface="Times New Roman"/>
                <a:sym typeface="Times New Roman"/>
              </a:rPr>
              <a:t> retargets  motion from a commodity depth sensor (left) to </a:t>
            </a:r>
            <a:endParaRPr b="1" sz="2400">
              <a:solidFill>
                <a:srgbClr val="434343"/>
              </a:solidFill>
              <a:latin typeface="Times New Roman"/>
              <a:ea typeface="Times New Roman"/>
              <a:cs typeface="Times New Roman"/>
              <a:sym typeface="Times New Roman"/>
            </a:endParaRPr>
          </a:p>
          <a:p>
            <a:pPr indent="0" lvl="0" marL="0" rtl="0" algn="ctr">
              <a:spcBef>
                <a:spcPts val="0"/>
              </a:spcBef>
              <a:spcAft>
                <a:spcPts val="0"/>
              </a:spcAft>
              <a:buNone/>
            </a:pPr>
            <a:r>
              <a:rPr b="1" lang="en-US" sz="2400">
                <a:solidFill>
                  <a:srgbClr val="0B5394"/>
                </a:solidFill>
                <a:latin typeface="Times New Roman"/>
                <a:ea typeface="Times New Roman"/>
                <a:cs typeface="Times New Roman"/>
                <a:sym typeface="Times New Roman"/>
              </a:rPr>
              <a:t>a virtual model (right).</a:t>
            </a:r>
            <a:endParaRPr b="1" sz="2400">
              <a:solidFill>
                <a:srgbClr val="0B5394"/>
              </a:solidFill>
              <a:latin typeface="Calibri"/>
              <a:ea typeface="Calibri"/>
              <a:cs typeface="Calibri"/>
              <a:sym typeface="Calibri"/>
            </a:endParaRPr>
          </a:p>
        </p:txBody>
      </p:sp>
      <p:pic>
        <p:nvPicPr>
          <p:cNvPr id="27" name="Google Shape;27;p1"/>
          <p:cNvPicPr preferRelativeResize="0"/>
          <p:nvPr/>
        </p:nvPicPr>
        <p:blipFill>
          <a:blip r:embed="rId6">
            <a:alphaModFix/>
          </a:blip>
          <a:stretch>
            <a:fillRect/>
          </a:stretch>
        </p:blipFill>
        <p:spPr>
          <a:xfrm>
            <a:off x="667263" y="323337"/>
            <a:ext cx="1986600" cy="1986600"/>
          </a:xfrm>
          <a:prstGeom prst="rect">
            <a:avLst/>
          </a:prstGeom>
          <a:noFill/>
          <a:ln>
            <a:noFill/>
          </a:ln>
        </p:spPr>
      </p:pic>
      <p:pic>
        <p:nvPicPr>
          <p:cNvPr id="28" name="Google Shape;28;p1"/>
          <p:cNvPicPr preferRelativeResize="0"/>
          <p:nvPr/>
        </p:nvPicPr>
        <p:blipFill>
          <a:blip r:embed="rId7">
            <a:alphaModFix/>
          </a:blip>
          <a:stretch>
            <a:fillRect/>
          </a:stretch>
        </p:blipFill>
        <p:spPr>
          <a:xfrm>
            <a:off x="8431872" y="18729727"/>
            <a:ext cx="2155428" cy="1746900"/>
          </a:xfrm>
          <a:prstGeom prst="rect">
            <a:avLst/>
          </a:prstGeom>
          <a:noFill/>
          <a:ln>
            <a:noFill/>
          </a:ln>
        </p:spPr>
      </p:pic>
      <p:pic>
        <p:nvPicPr>
          <p:cNvPr id="29" name="Google Shape;29;p1"/>
          <p:cNvPicPr preferRelativeResize="0"/>
          <p:nvPr/>
        </p:nvPicPr>
        <p:blipFill rotWithShape="1">
          <a:blip r:embed="rId8">
            <a:alphaModFix/>
          </a:blip>
          <a:srcRect b="11956" l="10591" r="11526" t="13411"/>
          <a:stretch/>
        </p:blipFill>
        <p:spPr>
          <a:xfrm>
            <a:off x="649915" y="18729723"/>
            <a:ext cx="1823058" cy="1746900"/>
          </a:xfrm>
          <a:prstGeom prst="rect">
            <a:avLst/>
          </a:prstGeom>
          <a:noFill/>
          <a:ln>
            <a:noFill/>
          </a:ln>
        </p:spPr>
      </p:pic>
      <p:grpSp>
        <p:nvGrpSpPr>
          <p:cNvPr id="30" name="Google Shape;30;p1"/>
          <p:cNvGrpSpPr/>
          <p:nvPr/>
        </p:nvGrpSpPr>
        <p:grpSpPr>
          <a:xfrm>
            <a:off x="12377350" y="1398625"/>
            <a:ext cx="10793600" cy="863400"/>
            <a:chOff x="12804400" y="1368025"/>
            <a:chExt cx="10793600" cy="863400"/>
          </a:xfrm>
        </p:grpSpPr>
        <p:sp>
          <p:nvSpPr>
            <p:cNvPr id="31" name="Google Shape;31;p1"/>
            <p:cNvSpPr txBox="1"/>
            <p:nvPr/>
          </p:nvSpPr>
          <p:spPr>
            <a:xfrm>
              <a:off x="12970800" y="1368025"/>
              <a:ext cx="10627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rgbClr val="504C44"/>
                  </a:solidFill>
                  <a:latin typeface="Times New Roman"/>
                  <a:ea typeface="Times New Roman"/>
                  <a:cs typeface="Times New Roman"/>
                  <a:sym typeface="Times New Roman"/>
                </a:rPr>
                <a:t>Shubh Maheshwari</a:t>
              </a:r>
              <a:r>
                <a:rPr baseline="30000" lang="en-US" sz="1900">
                  <a:solidFill>
                    <a:srgbClr val="504C44"/>
                  </a:solidFill>
                  <a:latin typeface="Times New Roman"/>
                  <a:ea typeface="Times New Roman"/>
                  <a:cs typeface="Times New Roman"/>
                  <a:sym typeface="Times New Roman"/>
                </a:rPr>
                <a:t>1</a:t>
              </a:r>
              <a:r>
                <a:rPr lang="en-US" sz="2100">
                  <a:solidFill>
                    <a:srgbClr val="504C44"/>
                  </a:solidFill>
                  <a:latin typeface="Times New Roman"/>
                  <a:ea typeface="Times New Roman"/>
                  <a:cs typeface="Times New Roman"/>
                  <a:sym typeface="Times New Roman"/>
                </a:rPr>
                <a:t>		</a:t>
              </a:r>
              <a:r>
                <a:rPr lang="en-US" sz="2100">
                  <a:solidFill>
                    <a:srgbClr val="504C44"/>
                  </a:solidFill>
                  <a:latin typeface="Times New Roman"/>
                  <a:ea typeface="Times New Roman"/>
                  <a:cs typeface="Times New Roman"/>
                  <a:sym typeface="Times New Roman"/>
                </a:rPr>
                <a:t>Rahul Narain</a:t>
              </a:r>
              <a:r>
                <a:rPr baseline="30000" lang="en-US" sz="2100">
                  <a:solidFill>
                    <a:srgbClr val="504C44"/>
                  </a:solidFill>
                  <a:latin typeface="Times New Roman"/>
                  <a:ea typeface="Times New Roman"/>
                  <a:cs typeface="Times New Roman"/>
                  <a:sym typeface="Times New Roman"/>
                </a:rPr>
                <a:t>2</a:t>
              </a:r>
              <a:r>
                <a:rPr lang="en-US" sz="2100">
                  <a:solidFill>
                    <a:srgbClr val="504C44"/>
                  </a:solidFill>
                  <a:latin typeface="Times New Roman"/>
                  <a:ea typeface="Times New Roman"/>
                  <a:cs typeface="Times New Roman"/>
                  <a:sym typeface="Times New Roman"/>
                </a:rPr>
                <a:t>		</a:t>
              </a:r>
              <a:r>
                <a:rPr lang="en-US" sz="2100">
                  <a:solidFill>
                    <a:srgbClr val="504C44"/>
                  </a:solidFill>
                  <a:latin typeface="Times New Roman"/>
                  <a:ea typeface="Times New Roman"/>
                  <a:cs typeface="Times New Roman"/>
                  <a:sym typeface="Times New Roman"/>
                </a:rPr>
                <a:t>Ramya Hebbalaguppe</a:t>
              </a:r>
              <a:r>
                <a:rPr baseline="30000" lang="en-US" sz="2100">
                  <a:solidFill>
                    <a:srgbClr val="504C44"/>
                  </a:solidFill>
                  <a:latin typeface="Times New Roman"/>
                  <a:ea typeface="Times New Roman"/>
                  <a:cs typeface="Times New Roman"/>
                  <a:sym typeface="Times New Roman"/>
                </a:rPr>
                <a:t>1,2</a:t>
              </a:r>
              <a:endParaRPr baseline="30000" sz="2100">
                <a:latin typeface="Times New Roman"/>
                <a:ea typeface="Times New Roman"/>
                <a:cs typeface="Times New Roman"/>
                <a:sym typeface="Times New Roman"/>
              </a:endParaRPr>
            </a:p>
          </p:txBody>
        </p:sp>
        <p:sp>
          <p:nvSpPr>
            <p:cNvPr id="32" name="Google Shape;32;p1"/>
            <p:cNvSpPr txBox="1"/>
            <p:nvPr/>
          </p:nvSpPr>
          <p:spPr>
            <a:xfrm>
              <a:off x="12804400" y="1723525"/>
              <a:ext cx="101256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aseline="30000" lang="en-US" sz="2100">
                  <a:solidFill>
                    <a:srgbClr val="504C44"/>
                  </a:solidFill>
                  <a:latin typeface="Times New Roman"/>
                  <a:ea typeface="Times New Roman"/>
                  <a:cs typeface="Times New Roman"/>
                  <a:sym typeface="Times New Roman"/>
                </a:rPr>
                <a:t>1</a:t>
              </a:r>
              <a:r>
                <a:rPr lang="en-US" sz="2100">
                  <a:solidFill>
                    <a:srgbClr val="504C44"/>
                  </a:solidFill>
                  <a:latin typeface="Times New Roman"/>
                  <a:ea typeface="Times New Roman"/>
                  <a:cs typeface="Times New Roman"/>
                  <a:sym typeface="Times New Roman"/>
                </a:rPr>
                <a:t>TCS Research, India </a:t>
              </a:r>
              <a:r>
                <a:rPr lang="en-US" sz="2100">
                  <a:solidFill>
                    <a:srgbClr val="504C44"/>
                  </a:solidFill>
                  <a:latin typeface="Times New Roman"/>
                  <a:ea typeface="Times New Roman"/>
                  <a:cs typeface="Times New Roman"/>
                  <a:sym typeface="Times New Roman"/>
                </a:rPr>
                <a:t>        </a:t>
              </a:r>
              <a:r>
                <a:rPr baseline="30000" lang="en-US" sz="2100">
                  <a:solidFill>
                    <a:srgbClr val="504C44"/>
                  </a:solidFill>
                  <a:latin typeface="Times New Roman"/>
                  <a:ea typeface="Times New Roman"/>
                  <a:cs typeface="Times New Roman"/>
                  <a:sym typeface="Times New Roman"/>
                </a:rPr>
                <a:t>2</a:t>
              </a:r>
              <a:r>
                <a:rPr lang="en-US" sz="2100">
                  <a:solidFill>
                    <a:srgbClr val="504C44"/>
                  </a:solidFill>
                  <a:latin typeface="Times New Roman"/>
                  <a:ea typeface="Times New Roman"/>
                  <a:cs typeface="Times New Roman"/>
                  <a:sym typeface="Times New Roman"/>
                </a:rPr>
                <a:t>Indian Institute of Technology Delhi, India</a:t>
              </a:r>
              <a:endParaRPr sz="2100">
                <a:latin typeface="Times New Roman"/>
                <a:ea typeface="Times New Roman"/>
                <a:cs typeface="Times New Roman"/>
                <a:sym typeface="Times New Roman"/>
              </a:endParaRPr>
            </a:p>
          </p:txBody>
        </p:sp>
      </p:grpSp>
      <p:pic>
        <p:nvPicPr>
          <p:cNvPr id="33" name="Google Shape;33;p1"/>
          <p:cNvPicPr preferRelativeResize="0"/>
          <p:nvPr/>
        </p:nvPicPr>
        <p:blipFill>
          <a:blip r:embed="rId9">
            <a:alphaModFix/>
          </a:blip>
          <a:stretch>
            <a:fillRect/>
          </a:stretch>
        </p:blipFill>
        <p:spPr>
          <a:xfrm>
            <a:off x="11834800" y="3113680"/>
            <a:ext cx="9960024" cy="5083745"/>
          </a:xfrm>
          <a:prstGeom prst="rect">
            <a:avLst/>
          </a:prstGeom>
          <a:noFill/>
          <a:ln>
            <a:noFill/>
          </a:ln>
        </p:spPr>
      </p:pic>
      <p:sp>
        <p:nvSpPr>
          <p:cNvPr id="34" name="Google Shape;34;p1"/>
          <p:cNvSpPr/>
          <p:nvPr/>
        </p:nvSpPr>
        <p:spPr>
          <a:xfrm>
            <a:off x="2829675" y="18423875"/>
            <a:ext cx="5397900" cy="2358600"/>
          </a:xfrm>
          <a:prstGeom prst="roundRect">
            <a:avLst>
              <a:gd fmla="val 16667" name="adj"/>
            </a:avLst>
          </a:prstGeom>
          <a:solidFill>
            <a:srgbClr val="EFEFE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
          <p:cNvSpPr txBox="1"/>
          <p:nvPr/>
        </p:nvSpPr>
        <p:spPr>
          <a:xfrm>
            <a:off x="2859225" y="18452425"/>
            <a:ext cx="5517000" cy="18009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Calibri"/>
              <a:buChar char="●"/>
            </a:pPr>
            <a:r>
              <a:rPr lang="en-US" sz="2100">
                <a:latin typeface="Calibri"/>
                <a:ea typeface="Calibri"/>
                <a:cs typeface="Calibri"/>
                <a:sym typeface="Calibri"/>
              </a:rPr>
              <a:t>Website: </a:t>
            </a:r>
            <a:r>
              <a:rPr lang="en-US" sz="2100" u="sng">
                <a:solidFill>
                  <a:schemeClr val="hlink"/>
                </a:solidFill>
                <a:latin typeface="Calibri"/>
                <a:ea typeface="Calibri"/>
                <a:cs typeface="Calibri"/>
                <a:sym typeface="Calibri"/>
                <a:hlinkClick r:id="rId10"/>
              </a:rPr>
              <a:t>transfer4d.github.io</a:t>
            </a:r>
            <a:endParaRPr sz="2100">
              <a:solidFill>
                <a:schemeClr val="dk1"/>
              </a:solidFill>
              <a:latin typeface="Calibri"/>
              <a:ea typeface="Calibri"/>
              <a:cs typeface="Calibri"/>
              <a:sym typeface="Calibri"/>
            </a:endParaRPr>
          </a:p>
          <a:p>
            <a:pPr indent="-361950" lvl="0" marL="457200" rtl="0" algn="l">
              <a:spcBef>
                <a:spcPts val="0"/>
              </a:spcBef>
              <a:spcAft>
                <a:spcPts val="0"/>
              </a:spcAft>
              <a:buSzPts val="2100"/>
              <a:buFont typeface="Calibri"/>
              <a:buChar char="●"/>
            </a:pPr>
            <a:r>
              <a:rPr lang="en-US" sz="2100">
                <a:latin typeface="Calibri"/>
                <a:ea typeface="Calibri"/>
                <a:cs typeface="Calibri"/>
                <a:sym typeface="Calibri"/>
              </a:rPr>
              <a:t>Email: </a:t>
            </a:r>
            <a:r>
              <a:rPr lang="en-US" sz="2100" u="sng">
                <a:solidFill>
                  <a:schemeClr val="hlink"/>
                </a:solidFill>
                <a:latin typeface="Calibri"/>
                <a:ea typeface="Calibri"/>
                <a:cs typeface="Calibri"/>
                <a:sym typeface="Calibri"/>
                <a:hlinkClick r:id="rId11"/>
              </a:rPr>
              <a:t>maheshwarishubh98@gmail.com</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en-US" sz="2100">
                <a:latin typeface="Calibri"/>
                <a:ea typeface="Calibri"/>
                <a:cs typeface="Calibri"/>
                <a:sym typeface="Calibri"/>
              </a:rPr>
              <a:t>Virtual: </a:t>
            </a:r>
            <a:r>
              <a:rPr lang="en-US" sz="2100" u="sng">
                <a:solidFill>
                  <a:schemeClr val="hlink"/>
                </a:solidFill>
                <a:latin typeface="Calibri"/>
                <a:ea typeface="Calibri"/>
                <a:cs typeface="Calibri"/>
                <a:sym typeface="Calibri"/>
                <a:hlinkClick r:id="rId12"/>
              </a:rPr>
              <a:t>cvpr2023.thecvf.com/virtual/2023/poster/22059</a:t>
            </a:r>
            <a:endParaRPr sz="2100">
              <a:latin typeface="Calibri"/>
              <a:ea typeface="Calibri"/>
              <a:cs typeface="Calibri"/>
              <a:sym typeface="Calibri"/>
            </a:endParaRPr>
          </a:p>
        </p:txBody>
      </p:sp>
      <p:pic>
        <p:nvPicPr>
          <p:cNvPr id="36" name="Google Shape;36;p1"/>
          <p:cNvPicPr preferRelativeResize="0"/>
          <p:nvPr/>
        </p:nvPicPr>
        <p:blipFill>
          <a:blip r:embed="rId13">
            <a:alphaModFix/>
          </a:blip>
          <a:stretch>
            <a:fillRect/>
          </a:stretch>
        </p:blipFill>
        <p:spPr>
          <a:xfrm>
            <a:off x="474975" y="2559125"/>
            <a:ext cx="10400702" cy="5754750"/>
          </a:xfrm>
          <a:prstGeom prst="rect">
            <a:avLst/>
          </a:prstGeom>
          <a:noFill/>
          <a:ln cap="flat" cmpd="sng" w="19050">
            <a:solidFill>
              <a:schemeClr val="dk2"/>
            </a:solidFill>
            <a:prstDash val="solid"/>
            <a:round/>
            <a:headEnd len="sm" w="sm" type="none"/>
            <a:tailEnd len="sm" w="sm" type="none"/>
          </a:ln>
        </p:spPr>
      </p:pic>
      <p:sp>
        <p:nvSpPr>
          <p:cNvPr id="37" name="Google Shape;37;p1"/>
          <p:cNvSpPr/>
          <p:nvPr/>
        </p:nvSpPr>
        <p:spPr>
          <a:xfrm>
            <a:off x="22404000" y="2808875"/>
            <a:ext cx="10051800" cy="52572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1"/>
          <p:cNvSpPr txBox="1"/>
          <p:nvPr/>
        </p:nvSpPr>
        <p:spPr>
          <a:xfrm>
            <a:off x="22404000" y="8114437"/>
            <a:ext cx="10051800" cy="877200"/>
          </a:xfrm>
          <a:prstGeom prst="rect">
            <a:avLst/>
          </a:prstGeom>
          <a:solidFill>
            <a:srgbClr val="F3F3F3"/>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US" sz="2100">
                <a:solidFill>
                  <a:schemeClr val="dk1"/>
                </a:solidFill>
                <a:latin typeface="Times New Roman"/>
                <a:ea typeface="Times New Roman"/>
                <a:cs typeface="Times New Roman"/>
                <a:sym typeface="Times New Roman"/>
              </a:rPr>
              <a:t>Static skeletonisation methods </a:t>
            </a:r>
            <a:r>
              <a:rPr b="1" i="1" lang="en-US" sz="2400">
                <a:solidFill>
                  <a:srgbClr val="434343"/>
                </a:solidFill>
                <a:latin typeface="Times New Roman"/>
                <a:ea typeface="Times New Roman"/>
                <a:cs typeface="Times New Roman"/>
                <a:sym typeface="Times New Roman"/>
              </a:rPr>
              <a:t>do</a:t>
            </a:r>
            <a:r>
              <a:rPr lang="en-US" sz="2100">
                <a:solidFill>
                  <a:schemeClr val="dk1"/>
                </a:solidFill>
                <a:latin typeface="Times New Roman"/>
                <a:ea typeface="Times New Roman"/>
                <a:cs typeface="Times New Roman"/>
                <a:sym typeface="Times New Roman"/>
              </a:rPr>
              <a:t> not incorporate motion information and produce temporally incoherent skeletons</a:t>
            </a:r>
            <a:endParaRPr sz="2100">
              <a:latin typeface="Times New Roman"/>
              <a:ea typeface="Times New Roman"/>
              <a:cs typeface="Times New Roman"/>
              <a:sym typeface="Times New Roman"/>
            </a:endParaRPr>
          </a:p>
        </p:txBody>
      </p:sp>
      <p:sp>
        <p:nvSpPr>
          <p:cNvPr id="39" name="Google Shape;39;p1"/>
          <p:cNvSpPr txBox="1"/>
          <p:nvPr/>
        </p:nvSpPr>
        <p:spPr>
          <a:xfrm>
            <a:off x="23745481" y="9352736"/>
            <a:ext cx="67878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b="1" lang="en-US" sz="1800">
                <a:solidFill>
                  <a:srgbClr val="434343"/>
                </a:solidFill>
                <a:latin typeface="Times New Roman"/>
                <a:ea typeface="Times New Roman"/>
                <a:cs typeface="Times New Roman"/>
                <a:sym typeface="Times New Roman"/>
              </a:rPr>
              <a:t>Motion</a:t>
            </a:r>
            <a:r>
              <a:rPr b="1" lang="en-US" sz="1800">
                <a:solidFill>
                  <a:srgbClr val="434343"/>
                </a:solidFill>
                <a:latin typeface="Times New Roman"/>
                <a:ea typeface="Times New Roman"/>
                <a:cs typeface="Times New Roman"/>
                <a:sym typeface="Times New Roman"/>
              </a:rPr>
              <a:t> skeletonization baselines</a:t>
            </a:r>
            <a:endParaRPr b="1" sz="1800">
              <a:solidFill>
                <a:srgbClr val="434343"/>
              </a:solidFill>
              <a:latin typeface="Times New Roman"/>
              <a:ea typeface="Times New Roman"/>
              <a:cs typeface="Times New Roman"/>
              <a:sym typeface="Times New Roman"/>
            </a:endParaRPr>
          </a:p>
        </p:txBody>
      </p:sp>
      <p:pic>
        <p:nvPicPr>
          <p:cNvPr descr="Interpolation end reference image." id="40" name="Google Shape;40;p1"/>
          <p:cNvPicPr preferRelativeResize="0"/>
          <p:nvPr/>
        </p:nvPicPr>
        <p:blipFill>
          <a:blip r:embed="rId14">
            <a:alphaModFix/>
          </a:blip>
          <a:stretch>
            <a:fillRect/>
          </a:stretch>
        </p:blipFill>
        <p:spPr>
          <a:xfrm>
            <a:off x="22604325" y="2969425"/>
            <a:ext cx="9810202" cy="4987224"/>
          </a:xfrm>
          <a:prstGeom prst="rect">
            <a:avLst/>
          </a:prstGeom>
          <a:noFill/>
          <a:ln>
            <a:noFill/>
          </a:ln>
        </p:spPr>
      </p:pic>
      <p:sp>
        <p:nvSpPr>
          <p:cNvPr id="41" name="Google Shape;41;p1"/>
          <p:cNvSpPr txBox="1"/>
          <p:nvPr/>
        </p:nvSpPr>
        <p:spPr>
          <a:xfrm>
            <a:off x="23759788" y="2732675"/>
            <a:ext cx="67878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b="1" lang="en-US" sz="1800">
                <a:solidFill>
                  <a:srgbClr val="434343"/>
                </a:solidFill>
                <a:latin typeface="Times New Roman"/>
                <a:ea typeface="Times New Roman"/>
                <a:cs typeface="Times New Roman"/>
                <a:sym typeface="Times New Roman"/>
              </a:rPr>
              <a:t>Curve</a:t>
            </a:r>
            <a:r>
              <a:rPr b="1" lang="en-US" sz="1800">
                <a:solidFill>
                  <a:srgbClr val="434343"/>
                </a:solidFill>
                <a:latin typeface="Times New Roman"/>
                <a:ea typeface="Times New Roman"/>
                <a:cs typeface="Times New Roman"/>
                <a:sym typeface="Times New Roman"/>
              </a:rPr>
              <a:t> skeletonization baselines</a:t>
            </a:r>
            <a:endParaRPr b="1" sz="1800">
              <a:solidFill>
                <a:srgbClr val="434343"/>
              </a:solidFill>
              <a:latin typeface="Times New Roman"/>
              <a:ea typeface="Times New Roman"/>
              <a:cs typeface="Times New Roman"/>
              <a:sym typeface="Times New Roman"/>
            </a:endParaRPr>
          </a:p>
        </p:txBody>
      </p:sp>
      <p:sp>
        <p:nvSpPr>
          <p:cNvPr id="42" name="Google Shape;42;p1"/>
          <p:cNvSpPr/>
          <p:nvPr/>
        </p:nvSpPr>
        <p:spPr>
          <a:xfrm>
            <a:off x="22404000" y="9285875"/>
            <a:ext cx="10051800" cy="44586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
          <p:cNvSpPr/>
          <p:nvPr/>
        </p:nvSpPr>
        <p:spPr>
          <a:xfrm>
            <a:off x="22404000" y="14916950"/>
            <a:ext cx="10051800" cy="62283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
          <p:cNvSpPr txBox="1"/>
          <p:nvPr/>
        </p:nvSpPr>
        <p:spPr>
          <a:xfrm>
            <a:off x="22539350" y="15015325"/>
            <a:ext cx="10125600" cy="1713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2800">
                <a:solidFill>
                  <a:srgbClr val="434343"/>
                </a:solidFill>
                <a:latin typeface="Times New Roman"/>
                <a:ea typeface="Times New Roman"/>
                <a:cs typeface="Times New Roman"/>
                <a:sym typeface="Times New Roman"/>
              </a:rPr>
              <a:t>Limitations</a:t>
            </a:r>
            <a:endParaRPr sz="2800">
              <a:solidFill>
                <a:srgbClr val="434343"/>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US" sz="2100">
                <a:solidFill>
                  <a:schemeClr val="dk1"/>
                </a:solidFill>
                <a:latin typeface="Times New Roman"/>
                <a:ea typeface="Times New Roman"/>
                <a:cs typeface="Times New Roman"/>
                <a:sym typeface="Times New Roman"/>
              </a:rPr>
              <a:t>(1) </a:t>
            </a:r>
            <a:r>
              <a:rPr b="1" lang="en-US" sz="2000">
                <a:solidFill>
                  <a:schemeClr val="dk1"/>
                </a:solidFill>
                <a:latin typeface="Times New Roman"/>
                <a:ea typeface="Times New Roman"/>
                <a:cs typeface="Times New Roman"/>
                <a:sym typeface="Times New Roman"/>
              </a:rPr>
              <a:t>Error propagation: </a:t>
            </a:r>
            <a:r>
              <a:rPr lang="en-US" sz="2000">
                <a:solidFill>
                  <a:schemeClr val="dk1"/>
                </a:solidFill>
                <a:latin typeface="Times New Roman"/>
                <a:ea typeface="Times New Roman"/>
                <a:cs typeface="Times New Roman"/>
                <a:sym typeface="Times New Roman"/>
              </a:rPr>
              <a:t>An error in one stage of our pipeline will affect all subsequent stages. </a:t>
            </a:r>
            <a:endParaRPr sz="2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US" sz="2000">
                <a:solidFill>
                  <a:schemeClr val="dk1"/>
                </a:solidFill>
                <a:latin typeface="Times New Roman"/>
                <a:ea typeface="Times New Roman"/>
                <a:cs typeface="Times New Roman"/>
                <a:sym typeface="Times New Roman"/>
              </a:rPr>
              <a:t>(2) Data dependence:</a:t>
            </a:r>
            <a:r>
              <a:rPr lang="en-US" sz="2000">
                <a:solidFill>
                  <a:schemeClr val="dk1"/>
                </a:solidFill>
                <a:latin typeface="Times New Roman"/>
                <a:ea typeface="Times New Roman"/>
                <a:cs typeface="Times New Roman"/>
                <a:sym typeface="Times New Roman"/>
              </a:rPr>
              <a:t> As skinning decomposition relies on motion data, a limited motion range in the source could lead to an irregular skeleton, which may result in an unsuccessful transfer.</a:t>
            </a:r>
            <a:endParaRPr sz="2000">
              <a:solidFill>
                <a:schemeClr val="dk1"/>
              </a:solidFill>
              <a:latin typeface="Times New Roman"/>
              <a:ea typeface="Times New Roman"/>
              <a:cs typeface="Times New Roman"/>
              <a:sym typeface="Times New Roman"/>
            </a:endParaRPr>
          </a:p>
        </p:txBody>
      </p:sp>
      <p:sp>
        <p:nvSpPr>
          <p:cNvPr id="45" name="Google Shape;45;p1"/>
          <p:cNvSpPr txBox="1"/>
          <p:nvPr/>
        </p:nvSpPr>
        <p:spPr>
          <a:xfrm>
            <a:off x="27300924" y="16731875"/>
            <a:ext cx="5083800" cy="263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2100">
                <a:solidFill>
                  <a:schemeClr val="dk1"/>
                </a:solidFill>
                <a:latin typeface="Times New Roman"/>
                <a:ea typeface="Times New Roman"/>
                <a:cs typeface="Times New Roman"/>
                <a:sym typeface="Times New Roman"/>
              </a:rPr>
              <a:t>(3) Large deformation </a:t>
            </a:r>
            <a:r>
              <a:rPr lang="en-US" sz="2100">
                <a:solidFill>
                  <a:schemeClr val="dk1"/>
                </a:solidFill>
                <a:latin typeface="Times New Roman"/>
                <a:ea typeface="Times New Roman"/>
                <a:cs typeface="Times New Roman"/>
                <a:sym typeface="Times New Roman"/>
              </a:rPr>
              <a:t>between the source and target frame </a:t>
            </a:r>
            <a:endParaRPr sz="2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US" sz="2100">
                <a:solidFill>
                  <a:schemeClr val="dk1"/>
                </a:solidFill>
                <a:latin typeface="Times New Roman"/>
                <a:ea typeface="Times New Roman"/>
                <a:cs typeface="Times New Roman"/>
                <a:sym typeface="Times New Roman"/>
              </a:rPr>
              <a:t>(4) Fine details </a:t>
            </a:r>
            <a:r>
              <a:rPr lang="en-US" sz="2100">
                <a:solidFill>
                  <a:schemeClr val="dk1"/>
                </a:solidFill>
                <a:latin typeface="Times New Roman"/>
                <a:ea typeface="Times New Roman"/>
                <a:cs typeface="Times New Roman"/>
                <a:sym typeface="Times New Roman"/>
              </a:rPr>
              <a:t>such as wrinkles on clothing or facial expressions are not captured or transferred.  </a:t>
            </a:r>
            <a:endParaRPr sz="2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Calibri"/>
              <a:ea typeface="Calibri"/>
              <a:cs typeface="Calibri"/>
              <a:sym typeface="Calibri"/>
            </a:endParaRPr>
          </a:p>
        </p:txBody>
      </p:sp>
      <p:sp>
        <p:nvSpPr>
          <p:cNvPr id="46" name="Google Shape;46;p1"/>
          <p:cNvSpPr txBox="1"/>
          <p:nvPr/>
        </p:nvSpPr>
        <p:spPr>
          <a:xfrm>
            <a:off x="22814250" y="19229900"/>
            <a:ext cx="2572800" cy="1623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2100">
                <a:solidFill>
                  <a:schemeClr val="dk1"/>
                </a:solidFill>
                <a:latin typeface="Times New Roman"/>
                <a:ea typeface="Times New Roman"/>
                <a:cs typeface="Times New Roman"/>
                <a:sym typeface="Times New Roman"/>
              </a:rPr>
              <a:t>(5)</a:t>
            </a:r>
            <a:r>
              <a:rPr lang="en-US" sz="2100">
                <a:solidFill>
                  <a:schemeClr val="dk1"/>
                </a:solidFill>
                <a:latin typeface="Times New Roman"/>
                <a:ea typeface="Times New Roman"/>
                <a:cs typeface="Times New Roman"/>
                <a:sym typeface="Times New Roman"/>
              </a:rPr>
              <a:t> source and target shapes should be in approximately </a:t>
            </a:r>
            <a:r>
              <a:rPr b="1" lang="en-US" sz="2100">
                <a:solidFill>
                  <a:schemeClr val="dk1"/>
                </a:solidFill>
                <a:latin typeface="Times New Roman"/>
                <a:ea typeface="Times New Roman"/>
                <a:cs typeface="Times New Roman"/>
                <a:sym typeface="Times New Roman"/>
              </a:rPr>
              <a:t>the same pose </a:t>
            </a:r>
            <a:endParaRPr b="1">
              <a:latin typeface="Calibri"/>
              <a:ea typeface="Calibri"/>
              <a:cs typeface="Calibri"/>
              <a:sym typeface="Calibri"/>
            </a:endParaRPr>
          </a:p>
        </p:txBody>
      </p:sp>
      <p:pic>
        <p:nvPicPr>
          <p:cNvPr id="47" name="Google Shape;47;p1"/>
          <p:cNvPicPr preferRelativeResize="0"/>
          <p:nvPr/>
        </p:nvPicPr>
        <p:blipFill rotWithShape="1">
          <a:blip r:embed="rId15">
            <a:alphaModFix/>
          </a:blip>
          <a:srcRect b="35497" l="55610" r="3192" t="19224"/>
          <a:stretch/>
        </p:blipFill>
        <p:spPr>
          <a:xfrm>
            <a:off x="25807974" y="19094863"/>
            <a:ext cx="6112635" cy="1893075"/>
          </a:xfrm>
          <a:prstGeom prst="rect">
            <a:avLst/>
          </a:prstGeom>
          <a:noFill/>
          <a:ln>
            <a:noFill/>
          </a:ln>
        </p:spPr>
      </p:pic>
      <p:pic>
        <p:nvPicPr>
          <p:cNvPr id="48" name="Google Shape;48;p1"/>
          <p:cNvPicPr preferRelativeResize="0"/>
          <p:nvPr/>
        </p:nvPicPr>
        <p:blipFill>
          <a:blip r:embed="rId16">
            <a:alphaModFix/>
          </a:blip>
          <a:stretch>
            <a:fillRect/>
          </a:stretch>
        </p:blipFill>
        <p:spPr>
          <a:xfrm>
            <a:off x="22516950" y="16910891"/>
            <a:ext cx="4683825" cy="1893084"/>
          </a:xfrm>
          <a:prstGeom prst="rect">
            <a:avLst/>
          </a:prstGeom>
          <a:noFill/>
          <a:ln>
            <a:noFill/>
          </a:ln>
        </p:spPr>
      </p:pic>
      <p:sp>
        <p:nvSpPr>
          <p:cNvPr id="49" name="Google Shape;49;p1"/>
          <p:cNvSpPr/>
          <p:nvPr/>
        </p:nvSpPr>
        <p:spPr>
          <a:xfrm>
            <a:off x="11305350" y="15699650"/>
            <a:ext cx="10842900" cy="54507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
          <p:cNvSpPr txBox="1"/>
          <p:nvPr/>
        </p:nvSpPr>
        <p:spPr>
          <a:xfrm>
            <a:off x="17360855" y="16958925"/>
            <a:ext cx="4826700" cy="2358600"/>
          </a:xfrm>
          <a:prstGeom prst="rect">
            <a:avLst/>
          </a:prstGeom>
          <a:noFill/>
          <a:ln>
            <a:noFill/>
          </a:ln>
        </p:spPr>
        <p:txBody>
          <a:bodyPr anchorCtr="0" anchor="t" bIns="91425" lIns="91425" spcFirstLastPara="1" rIns="91425" wrap="square" tIns="91425">
            <a:spAutoFit/>
          </a:bodyPr>
          <a:lstStyle/>
          <a:p>
            <a:pPr indent="0" lvl="0" marL="0" rtl="0" algn="l">
              <a:lnSpc>
                <a:spcPct val="112500"/>
              </a:lnSpc>
              <a:spcBef>
                <a:spcPts val="0"/>
              </a:spcBef>
              <a:spcAft>
                <a:spcPts val="0"/>
              </a:spcAft>
              <a:buClr>
                <a:schemeClr val="dk1"/>
              </a:buClr>
              <a:buSzPts val="1100"/>
              <a:buFont typeface="Arial"/>
              <a:buNone/>
            </a:pPr>
            <a:r>
              <a:rPr b="1" lang="en-US" sz="2100">
                <a:solidFill>
                  <a:srgbClr val="363636"/>
                </a:solidFill>
                <a:latin typeface="Times New Roman"/>
                <a:ea typeface="Times New Roman"/>
                <a:cs typeface="Times New Roman"/>
                <a:sym typeface="Times New Roman"/>
              </a:rPr>
              <a:t>(i) Curve skeleton</a:t>
            </a:r>
            <a:endParaRPr b="1" sz="2100">
              <a:solidFill>
                <a:srgbClr val="363636"/>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2100">
                <a:solidFill>
                  <a:schemeClr val="dk1"/>
                </a:solidFill>
                <a:latin typeface="Times New Roman"/>
                <a:ea typeface="Times New Roman"/>
                <a:cs typeface="Times New Roman"/>
                <a:sym typeface="Times New Roman"/>
              </a:rPr>
              <a:t>Notice that the extracted joint position from Local separators lies on the surface of the incomplete mesh. Our optimization aligns the joint position to the medial axis of the object.</a:t>
            </a:r>
            <a:endParaRPr>
              <a:latin typeface="Times New Roman"/>
              <a:ea typeface="Times New Roman"/>
              <a:cs typeface="Times New Roman"/>
              <a:sym typeface="Times New Roman"/>
            </a:endParaRPr>
          </a:p>
        </p:txBody>
      </p:sp>
      <p:sp>
        <p:nvSpPr>
          <p:cNvPr id="51" name="Google Shape;51;p1"/>
          <p:cNvSpPr txBox="1"/>
          <p:nvPr/>
        </p:nvSpPr>
        <p:spPr>
          <a:xfrm>
            <a:off x="11432788" y="15548714"/>
            <a:ext cx="10842900" cy="1746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2800">
                <a:solidFill>
                  <a:srgbClr val="434343"/>
                </a:solidFill>
                <a:latin typeface="Times New Roman"/>
                <a:ea typeface="Times New Roman"/>
                <a:cs typeface="Times New Roman"/>
                <a:sym typeface="Times New Roman"/>
              </a:rPr>
              <a:t>Contributions</a:t>
            </a:r>
            <a:r>
              <a:rPr lang="en-US" sz="2100">
                <a:solidFill>
                  <a:srgbClr val="434343"/>
                </a:solidFill>
                <a:latin typeface="Times New Roman"/>
                <a:ea typeface="Times New Roman"/>
                <a:cs typeface="Times New Roman"/>
                <a:sym typeface="Times New Roman"/>
              </a:rPr>
              <a:t> </a:t>
            </a:r>
            <a:endParaRPr sz="2100">
              <a:solidFill>
                <a:srgbClr val="434343"/>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2100">
                <a:solidFill>
                  <a:schemeClr val="dk1"/>
                </a:solidFill>
                <a:latin typeface="Times New Roman"/>
                <a:ea typeface="Times New Roman"/>
                <a:cs typeface="Times New Roman"/>
                <a:sym typeface="Times New Roman"/>
              </a:rPr>
              <a:t>Our proposed skeletonization method, (a) does not require predefined template or markers,  (b) works on single-view incomplete mesh sequence, and (c) uses the geometry and motion cues to estimate skeleton motion.</a:t>
            </a:r>
            <a:endParaRPr b="1" sz="2100">
              <a:solidFill>
                <a:srgbClr val="363636"/>
              </a:solidFill>
              <a:latin typeface="Times New Roman"/>
              <a:ea typeface="Times New Roman"/>
              <a:cs typeface="Times New Roman"/>
              <a:sym typeface="Times New Roman"/>
            </a:endParaRPr>
          </a:p>
        </p:txBody>
      </p:sp>
      <p:pic>
        <p:nvPicPr>
          <p:cNvPr id="52" name="Google Shape;52;p1"/>
          <p:cNvPicPr preferRelativeResize="0"/>
          <p:nvPr/>
        </p:nvPicPr>
        <p:blipFill>
          <a:blip r:embed="rId17">
            <a:alphaModFix/>
          </a:blip>
          <a:stretch>
            <a:fillRect/>
          </a:stretch>
        </p:blipFill>
        <p:spPr>
          <a:xfrm>
            <a:off x="11432799" y="17362051"/>
            <a:ext cx="5822842" cy="1649012"/>
          </a:xfrm>
          <a:prstGeom prst="rect">
            <a:avLst/>
          </a:prstGeom>
          <a:noFill/>
          <a:ln>
            <a:noFill/>
          </a:ln>
        </p:spPr>
      </p:pic>
      <p:pic>
        <p:nvPicPr>
          <p:cNvPr id="53" name="Google Shape;53;p1"/>
          <p:cNvPicPr preferRelativeResize="0"/>
          <p:nvPr/>
        </p:nvPicPr>
        <p:blipFill>
          <a:blip r:embed="rId18">
            <a:alphaModFix/>
          </a:blip>
          <a:stretch>
            <a:fillRect/>
          </a:stretch>
        </p:blipFill>
        <p:spPr>
          <a:xfrm>
            <a:off x="14763391" y="19500106"/>
            <a:ext cx="7308650" cy="1263748"/>
          </a:xfrm>
          <a:prstGeom prst="rect">
            <a:avLst/>
          </a:prstGeom>
          <a:noFill/>
          <a:ln>
            <a:noFill/>
          </a:ln>
        </p:spPr>
      </p:pic>
      <p:sp>
        <p:nvSpPr>
          <p:cNvPr id="54" name="Google Shape;54;p1"/>
          <p:cNvSpPr txBox="1"/>
          <p:nvPr/>
        </p:nvSpPr>
        <p:spPr>
          <a:xfrm>
            <a:off x="11432800" y="19077500"/>
            <a:ext cx="3256800" cy="1986600"/>
          </a:xfrm>
          <a:prstGeom prst="rect">
            <a:avLst/>
          </a:prstGeom>
          <a:noFill/>
          <a:ln>
            <a:noFill/>
          </a:ln>
        </p:spPr>
        <p:txBody>
          <a:bodyPr anchorCtr="0" anchor="t" bIns="91425" lIns="91425" spcFirstLastPara="1" rIns="91425" wrap="square" tIns="91425">
            <a:spAutoFit/>
          </a:bodyPr>
          <a:lstStyle/>
          <a:p>
            <a:pPr indent="0" lvl="0" marL="0" rtl="0" algn="l">
              <a:lnSpc>
                <a:spcPct val="112500"/>
              </a:lnSpc>
              <a:spcBef>
                <a:spcPts val="0"/>
              </a:spcBef>
              <a:spcAft>
                <a:spcPts val="0"/>
              </a:spcAft>
              <a:buClr>
                <a:schemeClr val="dk1"/>
              </a:buClr>
              <a:buSzPts val="1100"/>
              <a:buFont typeface="Arial"/>
              <a:buNone/>
            </a:pPr>
            <a:r>
              <a:rPr b="1" lang="en-US" sz="2100">
                <a:solidFill>
                  <a:srgbClr val="363636"/>
                </a:solidFill>
                <a:latin typeface="Times New Roman"/>
                <a:ea typeface="Times New Roman"/>
                <a:cs typeface="Times New Roman"/>
                <a:sym typeface="Times New Roman"/>
              </a:rPr>
              <a:t>(ii) Motion Skeleton</a:t>
            </a:r>
            <a:endParaRPr b="1" sz="2100">
              <a:solidFill>
                <a:srgbClr val="363636"/>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2100">
                <a:solidFill>
                  <a:schemeClr val="dk1"/>
                </a:solidFill>
                <a:latin typeface="Times New Roman"/>
                <a:ea typeface="Times New Roman"/>
                <a:cs typeface="Times New Roman"/>
                <a:sym typeface="Times New Roman"/>
              </a:rPr>
              <a:t>To incorporate the motion information, each curve of the extracted curve skeleton is split into multiple bones</a:t>
            </a:r>
            <a:endParaRPr>
              <a:latin typeface="Times New Roman"/>
              <a:ea typeface="Times New Roman"/>
              <a:cs typeface="Times New Roman"/>
              <a:sym typeface="Times New Roman"/>
            </a:endParaRPr>
          </a:p>
        </p:txBody>
      </p:sp>
      <p:pic>
        <p:nvPicPr>
          <p:cNvPr id="55" name="Google Shape;55;p1"/>
          <p:cNvPicPr preferRelativeResize="0"/>
          <p:nvPr/>
        </p:nvPicPr>
        <p:blipFill>
          <a:blip r:embed="rId19">
            <a:alphaModFix/>
          </a:blip>
          <a:stretch>
            <a:fillRect/>
          </a:stretch>
        </p:blipFill>
        <p:spPr>
          <a:xfrm>
            <a:off x="11432800" y="17202449"/>
            <a:ext cx="5822851" cy="189242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